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2"/>
  </p:notesMasterIdLst>
  <p:sldIdLst>
    <p:sldId id="256" r:id="rId2"/>
    <p:sldId id="544" r:id="rId3"/>
    <p:sldId id="258" r:id="rId4"/>
    <p:sldId id="494" r:id="rId5"/>
    <p:sldId id="264" r:id="rId6"/>
    <p:sldId id="257" r:id="rId7"/>
    <p:sldId id="260" r:id="rId8"/>
    <p:sldId id="261" r:id="rId9"/>
    <p:sldId id="262" r:id="rId10"/>
    <p:sldId id="263" r:id="rId11"/>
    <p:sldId id="474" r:id="rId12"/>
    <p:sldId id="271" r:id="rId13"/>
    <p:sldId id="545" r:id="rId14"/>
    <p:sldId id="272" r:id="rId15"/>
    <p:sldId id="268" r:id="rId16"/>
    <p:sldId id="269" r:id="rId17"/>
    <p:sldId id="347" r:id="rId18"/>
    <p:sldId id="348" r:id="rId19"/>
    <p:sldId id="270" r:id="rId20"/>
    <p:sldId id="470" r:id="rId21"/>
    <p:sldId id="471" r:id="rId22"/>
    <p:sldId id="472" r:id="rId23"/>
    <p:sldId id="363" r:id="rId24"/>
    <p:sldId id="349" r:id="rId25"/>
    <p:sldId id="352" r:id="rId26"/>
    <p:sldId id="442" r:id="rId27"/>
    <p:sldId id="353" r:id="rId28"/>
    <p:sldId id="443" r:id="rId29"/>
    <p:sldId id="356" r:id="rId30"/>
    <p:sldId id="357" r:id="rId31"/>
    <p:sldId id="445" r:id="rId32"/>
    <p:sldId id="358" r:id="rId33"/>
    <p:sldId id="444" r:id="rId34"/>
    <p:sldId id="500" r:id="rId35"/>
    <p:sldId id="361" r:id="rId36"/>
    <p:sldId id="362" r:id="rId37"/>
    <p:sldId id="446" r:id="rId38"/>
    <p:sldId id="450" r:id="rId39"/>
    <p:sldId id="452" r:id="rId40"/>
    <p:sldId id="453" r:id="rId41"/>
    <p:sldId id="469" r:id="rId42"/>
    <p:sldId id="473" r:id="rId43"/>
    <p:sldId id="475" r:id="rId44"/>
    <p:sldId id="476" r:id="rId45"/>
    <p:sldId id="477" r:id="rId46"/>
    <p:sldId id="478" r:id="rId47"/>
    <p:sldId id="479" r:id="rId48"/>
    <p:sldId id="480" r:id="rId49"/>
    <p:sldId id="454" r:id="rId50"/>
    <p:sldId id="455" r:id="rId51"/>
    <p:sldId id="457" r:id="rId52"/>
    <p:sldId id="458" r:id="rId53"/>
    <p:sldId id="520" r:id="rId54"/>
    <p:sldId id="521" r:id="rId55"/>
    <p:sldId id="522" r:id="rId56"/>
    <p:sldId id="523" r:id="rId57"/>
    <p:sldId id="524" r:id="rId58"/>
    <p:sldId id="525" r:id="rId59"/>
    <p:sldId id="526" r:id="rId60"/>
    <p:sldId id="482" r:id="rId61"/>
    <p:sldId id="484" r:id="rId62"/>
    <p:sldId id="481" r:id="rId63"/>
    <p:sldId id="529" r:id="rId64"/>
    <p:sldId id="530" r:id="rId65"/>
    <p:sldId id="486" r:id="rId66"/>
    <p:sldId id="503" r:id="rId67"/>
    <p:sldId id="504" r:id="rId68"/>
    <p:sldId id="505" r:id="rId69"/>
    <p:sldId id="532" r:id="rId70"/>
    <p:sldId id="487" r:id="rId71"/>
    <p:sldId id="506" r:id="rId72"/>
    <p:sldId id="507" r:id="rId73"/>
    <p:sldId id="451" r:id="rId74"/>
    <p:sldId id="468" r:id="rId75"/>
    <p:sldId id="460" r:id="rId76"/>
    <p:sldId id="462" r:id="rId77"/>
    <p:sldId id="463" r:id="rId78"/>
    <p:sldId id="533" r:id="rId79"/>
    <p:sldId id="464" r:id="rId80"/>
    <p:sldId id="534" r:id="rId81"/>
    <p:sldId id="535" r:id="rId82"/>
    <p:sldId id="536" r:id="rId83"/>
    <p:sldId id="508" r:id="rId84"/>
    <p:sldId id="509" r:id="rId85"/>
    <p:sldId id="510" r:id="rId86"/>
    <p:sldId id="537" r:id="rId87"/>
    <p:sldId id="539" r:id="rId88"/>
    <p:sldId id="511" r:id="rId89"/>
    <p:sldId id="465" r:id="rId90"/>
    <p:sldId id="466" r:id="rId91"/>
    <p:sldId id="488" r:id="rId92"/>
    <p:sldId id="489" r:id="rId93"/>
    <p:sldId id="490" r:id="rId94"/>
    <p:sldId id="493" r:id="rId95"/>
    <p:sldId id="497" r:id="rId96"/>
    <p:sldId id="498" r:id="rId97"/>
    <p:sldId id="499" r:id="rId98"/>
    <p:sldId id="501" r:id="rId99"/>
    <p:sldId id="502" r:id="rId100"/>
    <p:sldId id="512" r:id="rId101"/>
    <p:sldId id="513" r:id="rId102"/>
    <p:sldId id="514" r:id="rId103"/>
    <p:sldId id="516" r:id="rId104"/>
    <p:sldId id="515" r:id="rId105"/>
    <p:sldId id="517" r:id="rId106"/>
    <p:sldId id="364" r:id="rId107"/>
    <p:sldId id="365" r:id="rId108"/>
    <p:sldId id="368" r:id="rId109"/>
    <p:sldId id="369" r:id="rId110"/>
    <p:sldId id="370" r:id="rId111"/>
    <p:sldId id="518" r:id="rId112"/>
    <p:sldId id="519" r:id="rId113"/>
    <p:sldId id="541" r:id="rId114"/>
    <p:sldId id="540" r:id="rId115"/>
    <p:sldId id="542" r:id="rId116"/>
    <p:sldId id="438" r:id="rId117"/>
    <p:sldId id="440" r:id="rId118"/>
    <p:sldId id="441" r:id="rId119"/>
    <p:sldId id="449" r:id="rId120"/>
    <p:sldId id="543"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81695" autoAdjust="0"/>
  </p:normalViewPr>
  <p:slideViewPr>
    <p:cSldViewPr>
      <p:cViewPr varScale="1">
        <p:scale>
          <a:sx n="59" d="100"/>
          <a:sy n="59" d="100"/>
        </p:scale>
        <p:origin x="166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CEC35-0683-4EB7-AED7-A9BA76102861}" type="datetimeFigureOut">
              <a:rPr lang="en-US" smtClean="0"/>
              <a:pPr/>
              <a:t>11/1/2016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A66A50-F9D9-4765-9A4A-8D894F7C6B07}" type="slidenum">
              <a:rPr lang="en-US" smtClean="0"/>
              <a:pPr/>
              <a:t>‹#›</a:t>
            </a:fld>
            <a:endParaRPr lang="en-US"/>
          </a:p>
        </p:txBody>
      </p:sp>
    </p:spTree>
    <p:extLst>
      <p:ext uri="{BB962C8B-B14F-4D97-AF65-F5344CB8AC3E}">
        <p14:creationId xmlns:p14="http://schemas.microsoft.com/office/powerpoint/2010/main" val="1059853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important </a:t>
            </a:r>
            <a:r>
              <a:rPr lang="en-US" dirty="0" err="1" smtClean="0"/>
              <a:t>neurohormonal</a:t>
            </a:r>
            <a:r>
              <a:rPr lang="en-US" dirty="0" smtClean="0"/>
              <a:t> system that maintains vascular</a:t>
            </a:r>
            <a:r>
              <a:rPr lang="en-US" baseline="0" dirty="0" smtClean="0"/>
              <a:t> </a:t>
            </a:r>
            <a:r>
              <a:rPr lang="en-US" dirty="0" smtClean="0"/>
              <a:t>tone and fluid-electrolyte balance in our body</a:t>
            </a:r>
          </a:p>
        </p:txBody>
      </p:sp>
      <p:sp>
        <p:nvSpPr>
          <p:cNvPr id="4" name="Slide Number Placeholder 3"/>
          <p:cNvSpPr>
            <a:spLocks noGrp="1"/>
          </p:cNvSpPr>
          <p:nvPr>
            <p:ph type="sldNum" sz="quarter" idx="10"/>
          </p:nvPr>
        </p:nvSpPr>
        <p:spPr/>
        <p:txBody>
          <a:bodyPr/>
          <a:lstStyle/>
          <a:p>
            <a:fld id="{A9A66A50-F9D9-4765-9A4A-8D894F7C6B07}" type="slidenum">
              <a:rPr lang="en-US" smtClean="0"/>
              <a:pPr/>
              <a:t>3</a:t>
            </a:fld>
            <a:endParaRPr lang="en-US"/>
          </a:p>
        </p:txBody>
      </p:sp>
    </p:spTree>
    <p:extLst>
      <p:ext uri="{BB962C8B-B14F-4D97-AF65-F5344CB8AC3E}">
        <p14:creationId xmlns:p14="http://schemas.microsoft.com/office/powerpoint/2010/main" val="532220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Over the past 2 decades, several </a:t>
            </a:r>
            <a:r>
              <a:rPr lang="en-US" sz="1200" kern="1200" baseline="0" dirty="0" err="1" smtClean="0">
                <a:solidFill>
                  <a:schemeClr val="tx1"/>
                </a:solidFill>
                <a:latin typeface="+mn-lt"/>
                <a:ea typeface="+mn-ea"/>
                <a:cs typeface="+mn-cs"/>
              </a:rPr>
              <a:t>nonpeptide</a:t>
            </a:r>
            <a:r>
              <a:rPr lang="en-US" sz="1200" kern="1200" baseline="0" dirty="0" smtClean="0">
                <a:solidFill>
                  <a:schemeClr val="tx1"/>
                </a:solidFill>
                <a:latin typeface="+mn-lt"/>
                <a:ea typeface="+mn-ea"/>
                <a:cs typeface="+mn-cs"/>
              </a:rPr>
              <a:t> orally active AT1 receptor blockers (ARBs) have been developed as alternatives to ACE inhibitors</a:t>
            </a:r>
          </a:p>
          <a:p>
            <a:r>
              <a:rPr lang="es-ES" sz="1200" kern="1200" baseline="0" dirty="0" err="1" smtClean="0">
                <a:solidFill>
                  <a:schemeClr val="tx1"/>
                </a:solidFill>
                <a:latin typeface="+mn-lt"/>
                <a:ea typeface="+mn-ea"/>
                <a:cs typeface="+mn-cs"/>
              </a:rPr>
              <a:t>These</a:t>
            </a:r>
            <a:r>
              <a:rPr lang="es-ES" sz="1200" kern="1200" baseline="0" dirty="0" smtClean="0">
                <a:solidFill>
                  <a:schemeClr val="tx1"/>
                </a:solidFill>
                <a:latin typeface="+mn-lt"/>
                <a:ea typeface="+mn-ea"/>
                <a:cs typeface="+mn-cs"/>
              </a:rPr>
              <a:t> </a:t>
            </a:r>
            <a:r>
              <a:rPr lang="es-ES" sz="1200" kern="1200" baseline="0" dirty="0" err="1" smtClean="0">
                <a:solidFill>
                  <a:schemeClr val="tx1"/>
                </a:solidFill>
                <a:latin typeface="+mn-lt"/>
                <a:ea typeface="+mn-ea"/>
                <a:cs typeface="+mn-cs"/>
              </a:rPr>
              <a:t>include</a:t>
            </a:r>
            <a:r>
              <a:rPr lang="es-ES" sz="1200" kern="1200" baseline="0" dirty="0" smtClean="0">
                <a:solidFill>
                  <a:schemeClr val="tx1"/>
                </a:solidFill>
                <a:latin typeface="+mn-lt"/>
                <a:ea typeface="+mn-ea"/>
                <a:cs typeface="+mn-cs"/>
              </a:rPr>
              <a:t> </a:t>
            </a:r>
            <a:r>
              <a:rPr lang="es-ES" sz="1200" i="1" kern="1200" baseline="0" dirty="0" err="1" smtClean="0">
                <a:solidFill>
                  <a:schemeClr val="tx1"/>
                </a:solidFill>
                <a:latin typeface="+mn-lt"/>
                <a:ea typeface="+mn-ea"/>
                <a:cs typeface="+mn-cs"/>
              </a:rPr>
              <a:t>losartan</a:t>
            </a:r>
            <a:r>
              <a:rPr lang="es-ES" sz="1200" i="1" kern="1200" baseline="0" dirty="0" smtClean="0">
                <a:solidFill>
                  <a:schemeClr val="tx1"/>
                </a:solidFill>
                <a:latin typeface="+mn-lt"/>
                <a:ea typeface="+mn-ea"/>
                <a:cs typeface="+mn-cs"/>
              </a:rPr>
              <a:t>, </a:t>
            </a:r>
            <a:r>
              <a:rPr lang="es-ES" sz="1200" i="1" kern="1200" baseline="0" dirty="0" err="1" smtClean="0">
                <a:solidFill>
                  <a:schemeClr val="tx1"/>
                </a:solidFill>
                <a:latin typeface="+mn-lt"/>
                <a:ea typeface="+mn-ea"/>
                <a:cs typeface="+mn-cs"/>
              </a:rPr>
              <a:t>candesartan</a:t>
            </a:r>
            <a:r>
              <a:rPr lang="es-ES" sz="1200" i="1" kern="1200" baseline="0" dirty="0" smtClean="0">
                <a:solidFill>
                  <a:schemeClr val="tx1"/>
                </a:solidFill>
                <a:latin typeface="+mn-lt"/>
                <a:ea typeface="+mn-ea"/>
                <a:cs typeface="+mn-cs"/>
              </a:rPr>
              <a:t>, </a:t>
            </a:r>
            <a:r>
              <a:rPr lang="es-ES" sz="1200" i="1" kern="1200" baseline="0" dirty="0" err="1" smtClean="0">
                <a:solidFill>
                  <a:schemeClr val="tx1"/>
                </a:solidFill>
                <a:latin typeface="+mn-lt"/>
                <a:ea typeface="+mn-ea"/>
                <a:cs typeface="+mn-cs"/>
              </a:rPr>
              <a:t>valsartan</a:t>
            </a:r>
            <a:r>
              <a:rPr lang="fi-FI" sz="1200" i="1" kern="1200" baseline="0" dirty="0" smtClean="0">
                <a:solidFill>
                  <a:schemeClr val="tx1"/>
                </a:solidFill>
                <a:latin typeface="+mn-lt"/>
                <a:ea typeface="+mn-ea"/>
                <a:cs typeface="+mn-cs"/>
              </a:rPr>
              <a:t>telmisartan, olmesartan and irbesartan. </a:t>
            </a:r>
          </a:p>
          <a:p>
            <a:r>
              <a:rPr lang="fi-FI" sz="1200" i="1" kern="1200" baseline="0" dirty="0" smtClean="0">
                <a:solidFill>
                  <a:schemeClr val="tx1"/>
                </a:solidFill>
                <a:latin typeface="+mn-lt"/>
                <a:ea typeface="+mn-ea"/>
                <a:cs typeface="+mn-cs"/>
              </a:rPr>
              <a:t>Selective</a:t>
            </a:r>
            <a:r>
              <a:rPr lang="en-US" sz="1200" kern="1200" baseline="0" dirty="0" smtClean="0">
                <a:solidFill>
                  <a:schemeClr val="tx1"/>
                </a:solidFill>
                <a:latin typeface="+mn-lt"/>
                <a:ea typeface="+mn-ea"/>
                <a:cs typeface="+mn-cs"/>
              </a:rPr>
              <a:t>antagonists of AT2 receptors as well as combine AT1 + AT2 antagonists have also been produced,</a:t>
            </a:r>
          </a:p>
          <a:p>
            <a:r>
              <a:rPr lang="en-US" sz="1200" kern="1200" baseline="0" dirty="0" smtClean="0">
                <a:solidFill>
                  <a:schemeClr val="tx1"/>
                </a:solidFill>
                <a:latin typeface="+mn-lt"/>
                <a:ea typeface="+mn-ea"/>
                <a:cs typeface="+mn-cs"/>
              </a:rPr>
              <a:t>but are not used clinically</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41</a:t>
            </a:fld>
            <a:endParaRPr lang="en-US"/>
          </a:p>
        </p:txBody>
      </p:sp>
    </p:spTree>
    <p:extLst>
      <p:ext uri="{BB962C8B-B14F-4D97-AF65-F5344CB8AC3E}">
        <p14:creationId xmlns:p14="http://schemas.microsoft.com/office/powerpoint/2010/main" val="323172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ARBs are well tolerated in patients who are intolerant of ACE inhibitors</a:t>
            </a:r>
          </a:p>
          <a:p>
            <a:r>
              <a:rPr lang="en-US" sz="1200" kern="1200" baseline="0" dirty="0" smtClean="0">
                <a:solidFill>
                  <a:schemeClr val="tx1"/>
                </a:solidFill>
                <a:latin typeface="+mn-lt"/>
                <a:ea typeface="+mn-ea"/>
                <a:cs typeface="+mn-cs"/>
              </a:rPr>
              <a:t>because of cough, skin rash, and </a:t>
            </a:r>
            <a:r>
              <a:rPr lang="en-US" sz="1200" kern="1200" baseline="0" dirty="0" err="1" smtClean="0">
                <a:solidFill>
                  <a:schemeClr val="tx1"/>
                </a:solidFill>
                <a:latin typeface="+mn-lt"/>
                <a:ea typeface="+mn-ea"/>
                <a:cs typeface="+mn-cs"/>
              </a:rPr>
              <a:t>angioedema</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9A66A50-F9D9-4765-9A4A-8D894F7C6B07}" type="slidenum">
              <a:rPr lang="en-US" smtClean="0"/>
              <a:pPr/>
              <a:t>49</a:t>
            </a:fld>
            <a:endParaRPr lang="en-US"/>
          </a:p>
        </p:txBody>
      </p:sp>
    </p:spTree>
    <p:extLst>
      <p:ext uri="{BB962C8B-B14F-4D97-AF65-F5344CB8AC3E}">
        <p14:creationId xmlns:p14="http://schemas.microsoft.com/office/powerpoint/2010/main" val="111598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Multiple ARBs that are approved for the treatment of hypertension are now available to clinicians. Three</a:t>
            </a:r>
          </a:p>
          <a:p>
            <a:r>
              <a:rPr lang="en-US" sz="1200" kern="1200" baseline="0" dirty="0" smtClean="0">
                <a:solidFill>
                  <a:schemeClr val="tx1"/>
                </a:solidFill>
                <a:latin typeface="+mn-lt"/>
                <a:ea typeface="+mn-ea"/>
                <a:cs typeface="+mn-cs"/>
              </a:rPr>
              <a:t>of these—</a:t>
            </a:r>
            <a:r>
              <a:rPr lang="en-US" sz="1200" kern="1200" baseline="0" dirty="0" err="1" smtClean="0">
                <a:solidFill>
                  <a:schemeClr val="tx1"/>
                </a:solidFill>
                <a:latin typeface="+mn-lt"/>
                <a:ea typeface="+mn-ea"/>
                <a:cs typeface="+mn-cs"/>
              </a:rPr>
              <a:t>losartan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valsartan</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candesartan</a:t>
            </a:r>
            <a:r>
              <a:rPr lang="en-US" sz="1200" kern="1200" baseline="0" dirty="0" smtClean="0">
                <a:solidFill>
                  <a:schemeClr val="tx1"/>
                </a:solidFill>
                <a:latin typeface="+mn-lt"/>
                <a:ea typeface="+mn-ea"/>
                <a:cs typeface="+mn-cs"/>
              </a:rPr>
              <a:t>—have been extensively evaluated in the setting of HF</a:t>
            </a:r>
            <a:endParaRPr lang="en-US" dirty="0" smtClean="0"/>
          </a:p>
          <a:p>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50</a:t>
            </a:fld>
            <a:endParaRPr lang="en-US"/>
          </a:p>
        </p:txBody>
      </p:sp>
    </p:spTree>
    <p:extLst>
      <p:ext uri="{BB962C8B-B14F-4D97-AF65-F5344CB8AC3E}">
        <p14:creationId xmlns:p14="http://schemas.microsoft.com/office/powerpoint/2010/main" val="2984341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51</a:t>
            </a:fld>
            <a:endParaRPr lang="en-US"/>
          </a:p>
        </p:txBody>
      </p:sp>
    </p:spTree>
    <p:extLst>
      <p:ext uri="{BB962C8B-B14F-4D97-AF65-F5344CB8AC3E}">
        <p14:creationId xmlns:p14="http://schemas.microsoft.com/office/powerpoint/2010/main" val="1883314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contrast with the RALES trial, which was conducted before the widespread adoption of beta blockers, the background therapy for EMPHASIS-HF included ACE inhibitors or ARBs and beta blockers</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75</a:t>
            </a:fld>
            <a:endParaRPr lang="en-US"/>
          </a:p>
        </p:txBody>
      </p:sp>
    </p:spTree>
    <p:extLst>
      <p:ext uri="{BB962C8B-B14F-4D97-AF65-F5344CB8AC3E}">
        <p14:creationId xmlns:p14="http://schemas.microsoft.com/office/powerpoint/2010/main" val="269647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Else treatment</a:t>
            </a:r>
            <a:r>
              <a:rPr lang="en-US" baseline="0" dirty="0" smtClean="0"/>
              <a:t> with lifestyle </a:t>
            </a:r>
            <a:r>
              <a:rPr lang="en-US" baseline="0" dirty="0" err="1" smtClean="0"/>
              <a:t>modifiation</a:t>
            </a:r>
            <a:r>
              <a:rPr lang="en-US" baseline="0" dirty="0" smtClean="0"/>
              <a:t>, sat restriction, patient education and </a:t>
            </a:r>
            <a:r>
              <a:rPr lang="en-US" baseline="0" dirty="0" err="1" smtClean="0"/>
              <a:t>mnagement</a:t>
            </a:r>
            <a:r>
              <a:rPr lang="en-US" baseline="0" dirty="0" smtClean="0"/>
              <a:t> of other </a:t>
            </a:r>
            <a:r>
              <a:rPr lang="en-US" baseline="0" dirty="0" err="1" smtClean="0"/>
              <a:t>comorbid</a:t>
            </a:r>
            <a:r>
              <a:rPr lang="en-US" baseline="0" dirty="0" smtClean="0"/>
              <a:t> conditions like T2DM,HTN,Obesity,OSA,CKD form the mainstay of management of </a:t>
            </a:r>
            <a:r>
              <a:rPr lang="en-US" baseline="0" dirty="0" err="1" smtClean="0"/>
              <a:t>HFpEF</a:t>
            </a:r>
            <a:endParaRPr lang="en-US" dirty="0"/>
          </a:p>
        </p:txBody>
      </p:sp>
      <p:sp>
        <p:nvSpPr>
          <p:cNvPr id="4" name="Slide Number Placeholder 3"/>
          <p:cNvSpPr>
            <a:spLocks noGrp="1"/>
          </p:cNvSpPr>
          <p:nvPr>
            <p:ph type="sldNum" sz="quarter" idx="10"/>
          </p:nvPr>
        </p:nvSpPr>
        <p:spPr/>
        <p:txBody>
          <a:bodyPr/>
          <a:lstStyle/>
          <a:p>
            <a:fld id="{BFCAC199-91AE-47F5-9C77-68900D74898D}" type="slidenum">
              <a:rPr lang="en-US" smtClean="0"/>
              <a:pPr/>
              <a:t>94</a:t>
            </a:fld>
            <a:endParaRPr lang="en-US"/>
          </a:p>
        </p:txBody>
      </p:sp>
    </p:spTree>
    <p:extLst>
      <p:ext uri="{BB962C8B-B14F-4D97-AF65-F5344CB8AC3E}">
        <p14:creationId xmlns:p14="http://schemas.microsoft.com/office/powerpoint/2010/main" val="33797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WMSI- 1 </a:t>
            </a:r>
            <a:r>
              <a:rPr lang="en-US" dirty="0" err="1" smtClean="0"/>
              <a:t>nml</a:t>
            </a:r>
            <a:r>
              <a:rPr lang="en-US" dirty="0" smtClean="0"/>
              <a:t>, 2-hypokinetic, 3-akinetic, 4-dyskinetic , 5 – </a:t>
            </a:r>
            <a:r>
              <a:rPr lang="en-US" dirty="0" err="1" smtClean="0"/>
              <a:t>aneurysamal</a:t>
            </a:r>
            <a:endParaRPr lang="en-US" dirty="0" smtClean="0"/>
          </a:p>
          <a:p>
            <a:r>
              <a:rPr lang="en-US" dirty="0" smtClean="0"/>
              <a:t>WMSI </a:t>
            </a:r>
            <a:r>
              <a:rPr lang="en-US" dirty="0" err="1" smtClean="0"/>
              <a:t>quanttifying</a:t>
            </a:r>
            <a:r>
              <a:rPr lang="en-US" dirty="0" smtClean="0"/>
              <a:t> the extent of</a:t>
            </a:r>
            <a:r>
              <a:rPr lang="en-US" baseline="0" dirty="0" smtClean="0"/>
              <a:t> LV systolic fn of 17 segments</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101</a:t>
            </a:fld>
            <a:endParaRPr lang="en-US"/>
          </a:p>
        </p:txBody>
      </p:sp>
    </p:spTree>
    <p:extLst>
      <p:ext uri="{BB962C8B-B14F-4D97-AF65-F5344CB8AC3E}">
        <p14:creationId xmlns:p14="http://schemas.microsoft.com/office/powerpoint/2010/main" val="3624383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AT2 receptors are distributed widely in the fetus, but in adults they localize only in the adrenal medulla, uterus, ovaries, vascular endothelium, and distinct brain regions</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5</a:t>
            </a:fld>
            <a:endParaRPr lang="en-US"/>
          </a:p>
        </p:txBody>
      </p:sp>
    </p:spTree>
    <p:extLst>
      <p:ext uri="{BB962C8B-B14F-4D97-AF65-F5344CB8AC3E}">
        <p14:creationId xmlns:p14="http://schemas.microsoft.com/office/powerpoint/2010/main" val="102128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6</a:t>
            </a:fld>
            <a:endParaRPr lang="en-US"/>
          </a:p>
        </p:txBody>
      </p:sp>
    </p:spTree>
    <p:extLst>
      <p:ext uri="{BB962C8B-B14F-4D97-AF65-F5344CB8AC3E}">
        <p14:creationId xmlns:p14="http://schemas.microsoft.com/office/powerpoint/2010/main" val="3475344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vitro studies suggest that the presence of the </a:t>
            </a:r>
            <a:r>
              <a:rPr lang="en-US" dirty="0" err="1" smtClean="0"/>
              <a:t>sulfhydryl</a:t>
            </a:r>
            <a:r>
              <a:rPr lang="en-US" dirty="0" smtClean="0"/>
              <a:t> group may confer properties other than ACE inhibition to these drugs, such as free-radical scavenging but In vivo no much benefit has been found</a:t>
            </a:r>
          </a:p>
          <a:p>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16</a:t>
            </a:fld>
            <a:endParaRPr lang="en-US"/>
          </a:p>
        </p:txBody>
      </p:sp>
    </p:spTree>
    <p:extLst>
      <p:ext uri="{BB962C8B-B14F-4D97-AF65-F5344CB8AC3E}">
        <p14:creationId xmlns:p14="http://schemas.microsoft.com/office/powerpoint/2010/main" val="289225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a:t>
            </a:r>
            <a:r>
              <a:rPr lang="en-US" sz="1200" kern="1200" baseline="0" dirty="0" err="1" smtClean="0">
                <a:solidFill>
                  <a:schemeClr val="tx1"/>
                </a:solidFill>
                <a:latin typeface="+mn-lt"/>
                <a:ea typeface="+mn-ea"/>
                <a:cs typeface="+mn-cs"/>
              </a:rPr>
              <a:t>normotensive</a:t>
            </a:r>
            <a:r>
              <a:rPr lang="en-US" sz="1200" kern="1200" baseline="0" dirty="0" smtClean="0">
                <a:solidFill>
                  <a:schemeClr val="tx1"/>
                </a:solidFill>
                <a:latin typeface="+mn-lt"/>
                <a:ea typeface="+mn-ea"/>
                <a:cs typeface="+mn-cs"/>
              </a:rPr>
              <a:t> Na+ replete individuals, the fall in BP attending initial few doses of ACE inhibitors is modest</a:t>
            </a:r>
          </a:p>
          <a:p>
            <a:r>
              <a:rPr lang="en-US" sz="1200" kern="1200" baseline="0" dirty="0" smtClean="0">
                <a:solidFill>
                  <a:schemeClr val="tx1"/>
                </a:solidFill>
                <a:latin typeface="+mn-lt"/>
                <a:ea typeface="+mn-ea"/>
                <a:cs typeface="+mn-cs"/>
              </a:rPr>
              <a:t>This is more marked when Na+ has been depleted by dietary restriction or diuretics, because </a:t>
            </a:r>
            <a:r>
              <a:rPr lang="en-US" sz="1200" kern="1200" baseline="0" dirty="0" err="1" smtClean="0">
                <a:solidFill>
                  <a:schemeClr val="tx1"/>
                </a:solidFill>
                <a:latin typeface="+mn-lt"/>
                <a:ea typeface="+mn-ea"/>
                <a:cs typeface="+mn-cs"/>
              </a:rPr>
              <a:t>renin</a:t>
            </a:r>
            <a:r>
              <a:rPr lang="en-US" sz="1200" kern="1200" baseline="0" dirty="0" smtClean="0">
                <a:solidFill>
                  <a:schemeClr val="tx1"/>
                </a:solidFill>
                <a:latin typeface="+mn-lt"/>
                <a:ea typeface="+mn-ea"/>
                <a:cs typeface="+mn-cs"/>
              </a:rPr>
              <a:t> level is high</a:t>
            </a:r>
          </a:p>
          <a:p>
            <a:r>
              <a:rPr lang="en-US" sz="1200" kern="1200" baseline="0" dirty="0" smtClean="0">
                <a:solidFill>
                  <a:schemeClr val="tx1"/>
                </a:solidFill>
                <a:latin typeface="+mn-lt"/>
                <a:ea typeface="+mn-ea"/>
                <a:cs typeface="+mn-cs"/>
              </a:rPr>
              <a:t>In CHF also, the </a:t>
            </a:r>
            <a:r>
              <a:rPr lang="en-US" sz="1200" kern="1200" baseline="0" dirty="0" err="1" smtClean="0">
                <a:solidFill>
                  <a:schemeClr val="tx1"/>
                </a:solidFill>
                <a:latin typeface="+mn-lt"/>
                <a:ea typeface="+mn-ea"/>
                <a:cs typeface="+mn-cs"/>
              </a:rPr>
              <a:t>renin</a:t>
            </a:r>
            <a:r>
              <a:rPr lang="en-US" sz="1200" kern="1200" baseline="0" dirty="0" smtClean="0">
                <a:solidFill>
                  <a:schemeClr val="tx1"/>
                </a:solidFill>
                <a:latin typeface="+mn-lt"/>
                <a:ea typeface="+mn-ea"/>
                <a:cs typeface="+mn-cs"/>
              </a:rPr>
              <a:t> level is raised ACE inhibitor </a:t>
            </a:r>
            <a:r>
              <a:rPr lang="en-US" sz="1200" kern="1200" baseline="0" dirty="0" err="1" smtClean="0">
                <a:solidFill>
                  <a:schemeClr val="tx1"/>
                </a:solidFill>
                <a:latin typeface="+mn-lt"/>
                <a:ea typeface="+mn-ea"/>
                <a:cs typeface="+mn-cs"/>
              </a:rPr>
              <a:t>therapyin</a:t>
            </a:r>
            <a:r>
              <a:rPr lang="en-US" sz="1200" kern="1200" baseline="0" dirty="0" smtClean="0">
                <a:solidFill>
                  <a:schemeClr val="tx1"/>
                </a:solidFill>
                <a:latin typeface="+mn-lt"/>
                <a:ea typeface="+mn-ea"/>
                <a:cs typeface="+mn-cs"/>
              </a:rPr>
              <a:t> these situations has to be initiated at much lower doses</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25</a:t>
            </a:fld>
            <a:endParaRPr lang="en-US"/>
          </a:p>
        </p:txBody>
      </p:sp>
    </p:spTree>
    <p:extLst>
      <p:ext uri="{BB962C8B-B14F-4D97-AF65-F5344CB8AC3E}">
        <p14:creationId xmlns:p14="http://schemas.microsoft.com/office/powerpoint/2010/main" val="8214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essential hypertension it has been found that RAS is overactive in 20%, normal in 60% and hypoactive in the rest</a:t>
            </a:r>
          </a:p>
          <a:p>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26</a:t>
            </a:fld>
            <a:endParaRPr lang="en-US"/>
          </a:p>
        </p:txBody>
      </p:sp>
    </p:spTree>
    <p:extLst>
      <p:ext uri="{BB962C8B-B14F-4D97-AF65-F5344CB8AC3E}">
        <p14:creationId xmlns:p14="http://schemas.microsoft.com/office/powerpoint/2010/main" val="179058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In patients who cannot tolerate ACE inhibitors because of cough or</a:t>
            </a:r>
          </a:p>
          <a:p>
            <a:r>
              <a:rPr lang="en-US" sz="1200" kern="1200" baseline="0" dirty="0" err="1" smtClean="0">
                <a:solidFill>
                  <a:schemeClr val="tx1"/>
                </a:solidFill>
                <a:latin typeface="+mn-lt"/>
                <a:ea typeface="+mn-ea"/>
                <a:cs typeface="+mn-cs"/>
              </a:rPr>
              <a:t>angioedema</a:t>
            </a:r>
            <a:r>
              <a:rPr lang="en-US" sz="1200" kern="1200" baseline="0" dirty="0" smtClean="0">
                <a:solidFill>
                  <a:schemeClr val="tx1"/>
                </a:solidFill>
                <a:latin typeface="+mn-lt"/>
                <a:ea typeface="+mn-ea"/>
                <a:cs typeface="+mn-cs"/>
              </a:rPr>
              <a:t>, ARBs constitute the next recommended line of therapy</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31</a:t>
            </a:fld>
            <a:endParaRPr lang="en-US"/>
          </a:p>
        </p:txBody>
      </p:sp>
    </p:spTree>
    <p:extLst>
      <p:ext uri="{BB962C8B-B14F-4D97-AF65-F5344CB8AC3E}">
        <p14:creationId xmlns:p14="http://schemas.microsoft.com/office/powerpoint/2010/main" val="213258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Patients intolerant to ACE inhibitors because of </a:t>
            </a:r>
            <a:r>
              <a:rPr lang="en-US" sz="1200" kern="1200" baseline="0" dirty="0" err="1" smtClean="0">
                <a:solidFill>
                  <a:schemeClr val="tx1"/>
                </a:solidFill>
                <a:latin typeface="+mn-lt"/>
                <a:ea typeface="+mn-ea"/>
                <a:cs typeface="+mn-cs"/>
              </a:rPr>
              <a:t>hyperkalemia</a:t>
            </a:r>
            <a:r>
              <a:rPr lang="en-US" sz="1200" kern="1200" baseline="0" dirty="0" smtClean="0">
                <a:solidFill>
                  <a:schemeClr val="tx1"/>
                </a:solidFill>
                <a:latin typeface="+mn-lt"/>
                <a:ea typeface="+mn-ea"/>
                <a:cs typeface="+mn-cs"/>
              </a:rPr>
              <a:t> or renal insufficiency are likely to experience the same side effects with ARBs.</a:t>
            </a:r>
          </a:p>
          <a:p>
            <a:r>
              <a:rPr lang="en-US" sz="1200" kern="1200" baseline="0" dirty="0" smtClean="0">
                <a:solidFill>
                  <a:schemeClr val="tx1"/>
                </a:solidFill>
                <a:latin typeface="+mn-lt"/>
                <a:ea typeface="+mn-ea"/>
                <a:cs typeface="+mn-cs"/>
              </a:rPr>
              <a:t>The combination of </a:t>
            </a:r>
            <a:r>
              <a:rPr lang="en-US" sz="1200" kern="1200" baseline="0" dirty="0" err="1" smtClean="0">
                <a:solidFill>
                  <a:schemeClr val="tx1"/>
                </a:solidFill>
                <a:latin typeface="+mn-lt"/>
                <a:ea typeface="+mn-ea"/>
                <a:cs typeface="+mn-cs"/>
              </a:rPr>
              <a:t>hydralazine</a:t>
            </a:r>
            <a:r>
              <a:rPr lang="en-US" sz="1200" kern="1200" baseline="0" dirty="0" smtClean="0">
                <a:solidFill>
                  <a:schemeClr val="tx1"/>
                </a:solidFill>
                <a:latin typeface="+mn-lt"/>
                <a:ea typeface="+mn-ea"/>
                <a:cs typeface="+mn-cs"/>
              </a:rPr>
              <a:t> and an oral nitrate should be considered for these latter patient</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33</a:t>
            </a:fld>
            <a:endParaRPr lang="en-US"/>
          </a:p>
        </p:txBody>
      </p:sp>
    </p:spTree>
    <p:extLst>
      <p:ext uri="{BB962C8B-B14F-4D97-AF65-F5344CB8AC3E}">
        <p14:creationId xmlns:p14="http://schemas.microsoft.com/office/powerpoint/2010/main" val="1891479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Abrupt withdrawal </a:t>
            </a:r>
            <a:r>
              <a:rPr lang="en-US" dirty="0" err="1" smtClean="0"/>
              <a:t>ususally</a:t>
            </a:r>
            <a:r>
              <a:rPr lang="en-US" dirty="0" smtClean="0"/>
              <a:t> avoided except in life threatening complications </a:t>
            </a:r>
            <a:r>
              <a:rPr lang="en-US" dirty="0" err="1" smtClean="0"/>
              <a:t>angioedema</a:t>
            </a:r>
            <a:r>
              <a:rPr lang="en-US" dirty="0" smtClean="0"/>
              <a:t> and </a:t>
            </a:r>
            <a:r>
              <a:rPr lang="en-US" dirty="0" err="1" smtClean="0"/>
              <a:t>hyperkalemia</a:t>
            </a:r>
            <a:endParaRPr lang="en-US" dirty="0"/>
          </a:p>
        </p:txBody>
      </p:sp>
      <p:sp>
        <p:nvSpPr>
          <p:cNvPr id="4" name="Slide Number Placeholder 3"/>
          <p:cNvSpPr>
            <a:spLocks noGrp="1"/>
          </p:cNvSpPr>
          <p:nvPr>
            <p:ph type="sldNum" sz="quarter" idx="10"/>
          </p:nvPr>
        </p:nvSpPr>
        <p:spPr/>
        <p:txBody>
          <a:bodyPr/>
          <a:lstStyle/>
          <a:p>
            <a:fld id="{A9A66A50-F9D9-4765-9A4A-8D894F7C6B07}" type="slidenum">
              <a:rPr lang="en-US" smtClean="0"/>
              <a:pPr/>
              <a:t>37</a:t>
            </a:fld>
            <a:endParaRPr lang="en-US"/>
          </a:p>
        </p:txBody>
      </p:sp>
    </p:spTree>
    <p:extLst>
      <p:ext uri="{BB962C8B-B14F-4D97-AF65-F5344CB8AC3E}">
        <p14:creationId xmlns:p14="http://schemas.microsoft.com/office/powerpoint/2010/main" val="3842325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066800"/>
            <a:ext cx="7772400" cy="1829761"/>
          </a:xfrm>
        </p:spPr>
        <p:txBody>
          <a:bodyPr/>
          <a:lstStyle/>
          <a:p>
            <a:r>
              <a:rPr lang="en-US" dirty="0" smtClean="0"/>
              <a:t>DRUGS ACTING ON RAAS</a:t>
            </a:r>
            <a:endParaRPr lang="en-US" dirty="0"/>
          </a:p>
        </p:txBody>
      </p:sp>
      <p:sp>
        <p:nvSpPr>
          <p:cNvPr id="4" name="Subtitle 3"/>
          <p:cNvSpPr>
            <a:spLocks noGrp="1"/>
          </p:cNvSpPr>
          <p:nvPr>
            <p:ph type="subTitle" idx="1"/>
          </p:nvPr>
        </p:nvSpPr>
        <p:spPr/>
        <p:txBody>
          <a:bodyPr>
            <a:normAutofit fontScale="92500" lnSpcReduction="20000"/>
          </a:bodyPr>
          <a:lstStyle/>
          <a:p>
            <a:pPr algn="r"/>
            <a:r>
              <a:rPr lang="en-US" dirty="0" smtClean="0">
                <a:solidFill>
                  <a:schemeClr val="tx1"/>
                </a:solidFill>
              </a:rPr>
              <a:t>DR.VIGNESH</a:t>
            </a:r>
          </a:p>
          <a:p>
            <a:pPr algn="r"/>
            <a:r>
              <a:rPr lang="en-US" dirty="0" smtClean="0">
                <a:solidFill>
                  <a:schemeClr val="tx1"/>
                </a:solidFill>
              </a:rPr>
              <a:t>DM RESIDENT</a:t>
            </a:r>
          </a:p>
          <a:p>
            <a:pPr algn="r"/>
            <a:r>
              <a:rPr lang="en-US" dirty="0" smtClean="0">
                <a:solidFill>
                  <a:schemeClr val="tx1"/>
                </a:solidFill>
              </a:rPr>
              <a:t>GOVT  MCH, CALICUT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ACE Inhibitors</a:t>
            </a:r>
          </a:p>
          <a:p>
            <a:endParaRPr lang="en-US" dirty="0" smtClean="0"/>
          </a:p>
          <a:p>
            <a:r>
              <a:rPr lang="en-US" dirty="0" err="1" smtClean="0"/>
              <a:t>Angiotensin</a:t>
            </a:r>
            <a:r>
              <a:rPr lang="en-US" dirty="0" smtClean="0"/>
              <a:t> receptor blockers</a:t>
            </a:r>
          </a:p>
          <a:p>
            <a:endParaRPr lang="en-US" dirty="0" smtClean="0"/>
          </a:p>
          <a:p>
            <a:r>
              <a:rPr lang="en-US" dirty="0" err="1" smtClean="0"/>
              <a:t>Aldosterone</a:t>
            </a:r>
            <a:r>
              <a:rPr lang="en-US" dirty="0" smtClean="0"/>
              <a:t>  antagonists</a:t>
            </a:r>
          </a:p>
          <a:p>
            <a:endParaRPr lang="en-US" dirty="0" smtClean="0"/>
          </a:p>
          <a:p>
            <a:r>
              <a:rPr lang="en-US" dirty="0" err="1" smtClean="0"/>
              <a:t>Renin</a:t>
            </a:r>
            <a:r>
              <a:rPr lang="en-US" dirty="0" smtClean="0"/>
              <a:t> inhibitors</a:t>
            </a:r>
          </a:p>
          <a:p>
            <a:endParaRPr lang="en-US" dirty="0" smtClean="0"/>
          </a:p>
          <a:p>
            <a:r>
              <a:rPr lang="en-US" dirty="0" smtClean="0"/>
              <a:t>New therapeutic pathways ????</a:t>
            </a:r>
          </a:p>
        </p:txBody>
      </p:sp>
      <p:sp>
        <p:nvSpPr>
          <p:cNvPr id="3" name="Title 2"/>
          <p:cNvSpPr>
            <a:spLocks noGrp="1"/>
          </p:cNvSpPr>
          <p:nvPr>
            <p:ph type="title"/>
          </p:nvPr>
        </p:nvSpPr>
        <p:spPr/>
        <p:txBody>
          <a:bodyPr/>
          <a:lstStyle/>
          <a:p>
            <a:pPr algn="ctr"/>
            <a:r>
              <a:rPr lang="en-US" dirty="0" smtClean="0"/>
              <a:t>DRUGS ACTING ON RAAS</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RAAS ANTAGONISM in POST MI Pts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Unequivocal evidence from placebo controlled RCTs shown that ACEI reduce the mortality from STEMI</a:t>
            </a:r>
          </a:p>
          <a:p>
            <a:r>
              <a:rPr lang="en-US" dirty="0" smtClean="0"/>
              <a:t>Can be grouped into 2 groups</a:t>
            </a:r>
          </a:p>
          <a:p>
            <a:pPr lvl="1"/>
            <a:r>
              <a:rPr lang="en-US" dirty="0" smtClean="0"/>
              <a:t>Selected MI pts on features indicative of increased mortality(LVEF&lt;40%, clinical s/s of HF, Anterior location of Infarction, Abnormal WMSI)</a:t>
            </a:r>
          </a:p>
          <a:p>
            <a:pPr lvl="1"/>
            <a:r>
              <a:rPr lang="en-US" dirty="0" smtClean="0"/>
              <a:t>Unselective trials that randomized all Post MI pts with minimum SBP~100mmHg</a:t>
            </a:r>
            <a:endParaRPr lang="en-US" dirty="0"/>
          </a:p>
        </p:txBody>
      </p:sp>
      <p:sp>
        <p:nvSpPr>
          <p:cNvPr id="3" name="Title 2"/>
          <p:cNvSpPr>
            <a:spLocks noGrp="1"/>
          </p:cNvSpPr>
          <p:nvPr>
            <p:ph type="title"/>
          </p:nvPr>
        </p:nvSpPr>
        <p:spPr/>
        <p:txBody>
          <a:bodyPr/>
          <a:lstStyle/>
          <a:p>
            <a:r>
              <a:rPr lang="en-US" dirty="0" smtClean="0"/>
              <a:t>STEMI</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lnSpcReduction="10000"/>
          </a:bodyPr>
          <a:lstStyle/>
          <a:p>
            <a:r>
              <a:rPr lang="en-US" dirty="0" smtClean="0"/>
              <a:t>A consistent survival benefit was noted in all trials except for CONSENSUS-II the one study which used IV preparation of ACEI early in the curse of AMI</a:t>
            </a:r>
          </a:p>
          <a:p>
            <a:r>
              <a:rPr lang="en-US" dirty="0" smtClean="0"/>
              <a:t>Unselective trials- </a:t>
            </a:r>
          </a:p>
          <a:p>
            <a:pPr lvl="1"/>
            <a:r>
              <a:rPr lang="en-US" dirty="0" smtClean="0"/>
              <a:t>short </a:t>
            </a:r>
            <a:r>
              <a:rPr lang="en-US" dirty="0" err="1" smtClean="0"/>
              <a:t>durn</a:t>
            </a:r>
            <a:r>
              <a:rPr lang="en-US" dirty="0" smtClean="0"/>
              <a:t> of ACEI therapy(4-6 weeks)</a:t>
            </a:r>
          </a:p>
          <a:p>
            <a:pPr lvl="1"/>
            <a:r>
              <a:rPr lang="en-US" dirty="0" smtClean="0"/>
              <a:t>benefit of 5 lives saved per 1000 pts treated</a:t>
            </a:r>
          </a:p>
          <a:p>
            <a:pPr lvl="1"/>
            <a:r>
              <a:rPr lang="en-US" dirty="0" smtClean="0"/>
              <a:t>Third of lives saved occurred within first 1-2 days</a:t>
            </a:r>
          </a:p>
          <a:p>
            <a:r>
              <a:rPr lang="en-US" dirty="0" smtClean="0"/>
              <a:t>Selective trials- </a:t>
            </a:r>
          </a:p>
          <a:p>
            <a:pPr lvl="1"/>
            <a:r>
              <a:rPr lang="en-US" dirty="0" err="1" smtClean="0"/>
              <a:t>durn</a:t>
            </a:r>
            <a:r>
              <a:rPr lang="en-US" dirty="0" smtClean="0"/>
              <a:t> of 1-4 years</a:t>
            </a:r>
          </a:p>
          <a:p>
            <a:pPr lvl="1"/>
            <a:r>
              <a:rPr lang="en-US" dirty="0" smtClean="0"/>
              <a:t>Certain subgroups-Ant location of infarction- proportionately greater benefit- 11 lives/1000</a:t>
            </a:r>
          </a:p>
          <a:p>
            <a:pPr lvl="1"/>
            <a:r>
              <a:rPr lang="en-US" dirty="0" smtClean="0"/>
              <a:t>Greater survival benefit occurred 42-76/1000 lives were saved in trials of longer duration</a:t>
            </a:r>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2"/>
          <p:cNvPicPr>
            <a:picLocks noGrp="1" noChangeAspect="1" noChangeArrowheads="1"/>
          </p:cNvPicPr>
          <p:nvPr>
            <p:ph idx="1"/>
          </p:nvPr>
        </p:nvPicPr>
        <p:blipFill>
          <a:blip r:embed="rId2"/>
          <a:srcRect/>
          <a:stretch>
            <a:fillRect/>
          </a:stretch>
        </p:blipFill>
        <p:spPr bwMode="auto">
          <a:xfrm>
            <a:off x="609600" y="214321"/>
            <a:ext cx="7848600" cy="59578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Reduction in mortality was accompanied by significant reduction  in HF Hosp</a:t>
            </a:r>
          </a:p>
          <a:p>
            <a:r>
              <a:rPr lang="en-US" dirty="0" smtClean="0"/>
              <a:t>ACEI after STEMI reduces incidence of ischemic events, </a:t>
            </a:r>
            <a:r>
              <a:rPr lang="en-US" dirty="0" err="1" smtClean="0"/>
              <a:t>reinfarctions</a:t>
            </a:r>
            <a:r>
              <a:rPr lang="en-US" dirty="0" smtClean="0"/>
              <a:t>, and need for </a:t>
            </a:r>
            <a:r>
              <a:rPr lang="en-US" dirty="0" err="1" smtClean="0"/>
              <a:t>revascularisation</a:t>
            </a:r>
            <a:endParaRPr lang="en-US" dirty="0" smtClean="0"/>
          </a:p>
          <a:p>
            <a:r>
              <a:rPr lang="en-US" dirty="0" smtClean="0"/>
              <a:t>The mortality benefit of ACEI are additive to those achieved with ASPIRIN and BB</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All pts with STEMI should be considered for RAAS inhibition</a:t>
            </a:r>
          </a:p>
          <a:p>
            <a:r>
              <a:rPr lang="en-US" dirty="0" smtClean="0"/>
              <a:t>Although few disagree saying only high risk pts must receive life long treatment with ACEI</a:t>
            </a:r>
          </a:p>
          <a:p>
            <a:pPr lvl="1"/>
            <a:r>
              <a:rPr lang="en-US" dirty="0" smtClean="0"/>
              <a:t>Elderly, Ant infarction, Previous Infarction, </a:t>
            </a:r>
            <a:r>
              <a:rPr lang="en-US" dirty="0" err="1" smtClean="0"/>
              <a:t>Killip</a:t>
            </a:r>
            <a:r>
              <a:rPr lang="en-US" dirty="0" smtClean="0"/>
              <a:t>-II or greater, Depressed EF pts</a:t>
            </a:r>
          </a:p>
          <a:p>
            <a:r>
              <a:rPr lang="en-US" dirty="0" smtClean="0"/>
              <a:t>Some have </a:t>
            </a:r>
            <a:r>
              <a:rPr lang="en-US" dirty="0" err="1" smtClean="0"/>
              <a:t>propsed</a:t>
            </a:r>
            <a:r>
              <a:rPr lang="en-US" dirty="0" smtClean="0"/>
              <a:t> a short term- 4 to 6 weeks therapy effective alternatives to ACEI</a:t>
            </a:r>
          </a:p>
          <a:p>
            <a:r>
              <a:rPr lang="en-US" dirty="0" smtClean="0"/>
              <a:t>Long term </a:t>
            </a:r>
            <a:r>
              <a:rPr lang="en-US" dirty="0" err="1" smtClean="0"/>
              <a:t>Aldosterone</a:t>
            </a:r>
            <a:r>
              <a:rPr lang="en-US" dirty="0" smtClean="0"/>
              <a:t> Blockade instituted in High risk pts who are already receiving ACEI and BB and do not have any C/I with periodic monitoring</a:t>
            </a:r>
            <a:endParaRPr lang="en-US" dirty="0"/>
          </a:p>
        </p:txBody>
      </p:sp>
      <p:sp>
        <p:nvSpPr>
          <p:cNvPr id="3" name="Title 2"/>
          <p:cNvSpPr>
            <a:spLocks noGrp="1"/>
          </p:cNvSpPr>
          <p:nvPr>
            <p:ph type="title"/>
          </p:nvPr>
        </p:nvSpPr>
        <p:spPr/>
        <p:txBody>
          <a:bodyPr/>
          <a:lstStyle/>
          <a:p>
            <a:r>
              <a:rPr lang="en-US" dirty="0" smtClean="0"/>
              <a:t>Recommendations</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new concepts in ACE inhibition</a:t>
            </a:r>
            <a:endParaRPr lang="en-US" b="1" dirty="0"/>
          </a:p>
        </p:txBody>
      </p:sp>
      <p:sp>
        <p:nvSpPr>
          <p:cNvPr id="3" name="Content Placeholder 2"/>
          <p:cNvSpPr>
            <a:spLocks noGrp="1"/>
          </p:cNvSpPr>
          <p:nvPr>
            <p:ph idx="1"/>
          </p:nvPr>
        </p:nvSpPr>
        <p:spPr/>
        <p:txBody>
          <a:bodyPr>
            <a:normAutofit fontScale="92500"/>
          </a:bodyPr>
          <a:lstStyle/>
          <a:p>
            <a:r>
              <a:rPr lang="en-US" dirty="0" smtClean="0"/>
              <a:t>ACE inhibitors have also been shown to cause a central enhancement of parasympathetic nervous system activity in healthy volunteers and patients with heart failure. This action may reduce the prevalence of malignant cardiac arrhythmias, and the reduction in sudden death .</a:t>
            </a:r>
          </a:p>
          <a:p>
            <a:r>
              <a:rPr lang="en-US" dirty="0" smtClean="0"/>
              <a:t>The ACE inhibitor </a:t>
            </a:r>
            <a:r>
              <a:rPr lang="en-US" dirty="0" err="1" smtClean="0"/>
              <a:t>enalapril</a:t>
            </a:r>
            <a:r>
              <a:rPr lang="en-US" dirty="0" smtClean="0"/>
              <a:t> has also been shown to reduce cardiac </a:t>
            </a:r>
            <a:r>
              <a:rPr lang="en-US" dirty="0" err="1" smtClean="0"/>
              <a:t>cachexia</a:t>
            </a:r>
            <a:r>
              <a:rPr lang="en-US" dirty="0" smtClean="0"/>
              <a:t> in patients with chronic heart failure. </a:t>
            </a:r>
            <a:r>
              <a:rPr lang="en-US" dirty="0" err="1" smtClean="0"/>
              <a:t>Cachexia</a:t>
            </a:r>
            <a:r>
              <a:rPr lang="en-US" dirty="0" smtClean="0"/>
              <a:t> is a poor prognostic sign in patients with chronic heart failure</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Some new concepts in ACE inhibition</a:t>
            </a:r>
            <a:endParaRPr lang="en-US" dirty="0"/>
          </a:p>
        </p:txBody>
      </p:sp>
      <p:sp>
        <p:nvSpPr>
          <p:cNvPr id="3" name="Content Placeholder 2"/>
          <p:cNvSpPr>
            <a:spLocks noGrp="1"/>
          </p:cNvSpPr>
          <p:nvPr>
            <p:ph idx="1"/>
          </p:nvPr>
        </p:nvSpPr>
        <p:spPr/>
        <p:txBody>
          <a:bodyPr/>
          <a:lstStyle/>
          <a:p>
            <a:r>
              <a:rPr lang="en-US" dirty="0" smtClean="0"/>
              <a:t>ACE inhibitors are under early investigation for the treatment of frailty and muscle wasting (</a:t>
            </a:r>
            <a:r>
              <a:rPr lang="en-US" dirty="0" err="1" smtClean="0"/>
              <a:t>sarcopenia</a:t>
            </a:r>
            <a:r>
              <a:rPr lang="en-US" dirty="0" smtClean="0"/>
              <a:t>) in elderly patients without heart failure</a:t>
            </a:r>
          </a:p>
          <a:p>
            <a:r>
              <a:rPr lang="en-US" dirty="0" smtClean="0"/>
              <a:t>The </a:t>
            </a:r>
            <a:r>
              <a:rPr lang="en-US" dirty="0" err="1" smtClean="0"/>
              <a:t>lactotripeptides</a:t>
            </a:r>
            <a:r>
              <a:rPr lang="en-US" dirty="0" smtClean="0"/>
              <a:t> Val-Pro-Pro and Ile-Pro-Pro produced by the </a:t>
            </a:r>
            <a:r>
              <a:rPr lang="en-US" dirty="0" err="1" smtClean="0"/>
              <a:t>probiotic</a:t>
            </a:r>
            <a:r>
              <a:rPr lang="en-US" dirty="0" smtClean="0"/>
              <a:t> </a:t>
            </a:r>
            <a:r>
              <a:rPr lang="en-US" i="1" dirty="0" smtClean="0"/>
              <a:t>Lactobacillus </a:t>
            </a:r>
            <a:r>
              <a:rPr lang="en-US" i="1" dirty="0" err="1" smtClean="0"/>
              <a:t>helveticus</a:t>
            </a:r>
            <a:r>
              <a:rPr lang="en-US" dirty="0" smtClean="0"/>
              <a:t> or derived from casein have been shown to have ACE-inhibiting and antihypertensive functions ( discovered in Japan IN 1991)</a:t>
            </a:r>
          </a:p>
          <a:p>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Omapatrilat</a:t>
            </a:r>
            <a:r>
              <a:rPr lang="en-US" dirty="0" smtClean="0"/>
              <a:t> </a:t>
            </a:r>
            <a:endParaRPr lang="en-US" dirty="0"/>
          </a:p>
        </p:txBody>
      </p:sp>
      <p:sp>
        <p:nvSpPr>
          <p:cNvPr id="6" name="Content Placeholder 5"/>
          <p:cNvSpPr>
            <a:spLocks noGrp="1"/>
          </p:cNvSpPr>
          <p:nvPr>
            <p:ph idx="1"/>
          </p:nvPr>
        </p:nvSpPr>
        <p:spPr/>
        <p:txBody>
          <a:bodyPr>
            <a:normAutofit fontScale="92500" lnSpcReduction="10000"/>
          </a:bodyPr>
          <a:lstStyle/>
          <a:p>
            <a:r>
              <a:rPr lang="en-US" b="1" dirty="0" err="1" smtClean="0"/>
              <a:t>Omapatrilat</a:t>
            </a:r>
            <a:r>
              <a:rPr lang="en-US" dirty="0" smtClean="0"/>
              <a:t>  was  a novel antihypertensive agent that inhibits both neutral </a:t>
            </a:r>
            <a:r>
              <a:rPr lang="en-US" dirty="0" err="1" smtClean="0"/>
              <a:t>endopeptidase</a:t>
            </a:r>
            <a:r>
              <a:rPr lang="en-US" dirty="0" smtClean="0"/>
              <a:t> (NEP) and </a:t>
            </a:r>
            <a:r>
              <a:rPr lang="en-US" dirty="0" err="1" smtClean="0"/>
              <a:t>angiotensin</a:t>
            </a:r>
            <a:r>
              <a:rPr lang="en-US" dirty="0" smtClean="0"/>
              <a:t> converting enzyme (ACE).</a:t>
            </a:r>
          </a:p>
          <a:p>
            <a:endParaRPr lang="en-US" dirty="0" smtClean="0"/>
          </a:p>
          <a:p>
            <a:r>
              <a:rPr lang="en-US" dirty="0" smtClean="0"/>
              <a:t> NEP inhibition results in elevated </a:t>
            </a:r>
            <a:r>
              <a:rPr lang="en-US" dirty="0" err="1" smtClean="0"/>
              <a:t>natriuretic</a:t>
            </a:r>
            <a:r>
              <a:rPr lang="en-US" dirty="0" smtClean="0"/>
              <a:t> peptide levels, promoting </a:t>
            </a:r>
            <a:r>
              <a:rPr lang="en-US" dirty="0" err="1" smtClean="0"/>
              <a:t>natriuresis</a:t>
            </a:r>
            <a:r>
              <a:rPr lang="en-US" dirty="0" smtClean="0"/>
              <a:t>, </a:t>
            </a:r>
            <a:r>
              <a:rPr lang="en-US" dirty="0" err="1" smtClean="0"/>
              <a:t>diuresis</a:t>
            </a:r>
            <a:r>
              <a:rPr lang="en-US" dirty="0" smtClean="0"/>
              <a:t>, </a:t>
            </a:r>
            <a:r>
              <a:rPr lang="en-US" dirty="0" err="1" smtClean="0"/>
              <a:t>vasodilation</a:t>
            </a:r>
            <a:r>
              <a:rPr lang="en-US" dirty="0" smtClean="0"/>
              <a:t>, and reductions in preload and ventricular remodeling.</a:t>
            </a:r>
          </a:p>
          <a:p>
            <a:endParaRPr lang="en-US" dirty="0" smtClean="0"/>
          </a:p>
          <a:p>
            <a:r>
              <a:rPr lang="en-US" dirty="0" smtClean="0"/>
              <a:t>This was being promoted for CHF but was not approved by the FDA due to </a:t>
            </a:r>
            <a:r>
              <a:rPr lang="en-US" dirty="0" err="1" smtClean="0"/>
              <a:t>angioedema</a:t>
            </a:r>
            <a:r>
              <a:rPr lang="en-US" dirty="0" smtClean="0"/>
              <a:t> safety concerns</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Omapatrilat</a:t>
            </a:r>
            <a:r>
              <a:rPr lang="en-US" dirty="0" smtClean="0"/>
              <a:t>  - trials</a:t>
            </a:r>
            <a:endParaRPr lang="en-US" dirty="0"/>
          </a:p>
        </p:txBody>
      </p:sp>
      <p:sp>
        <p:nvSpPr>
          <p:cNvPr id="3" name="Content Placeholder 2"/>
          <p:cNvSpPr>
            <a:spLocks noGrp="1"/>
          </p:cNvSpPr>
          <p:nvPr>
            <p:ph idx="1"/>
          </p:nvPr>
        </p:nvSpPr>
        <p:spPr>
          <a:xfrm>
            <a:off x="381000" y="1524000"/>
            <a:ext cx="8229600" cy="4617720"/>
          </a:xfrm>
        </p:spPr>
        <p:txBody>
          <a:bodyPr>
            <a:normAutofit/>
          </a:bodyPr>
          <a:lstStyle/>
          <a:p>
            <a:r>
              <a:rPr lang="en-US" dirty="0" smtClean="0"/>
              <a:t>The </a:t>
            </a:r>
            <a:r>
              <a:rPr lang="en-US" b="1" dirty="0" smtClean="0"/>
              <a:t>OVERTURE Trial</a:t>
            </a:r>
          </a:p>
          <a:p>
            <a:pPr lvl="1"/>
            <a:r>
              <a:rPr lang="en-US" dirty="0" err="1" smtClean="0"/>
              <a:t>Omapatrilat</a:t>
            </a:r>
            <a:r>
              <a:rPr lang="en-US" dirty="0" smtClean="0"/>
              <a:t> was as good as </a:t>
            </a:r>
            <a:r>
              <a:rPr lang="en-US" dirty="0" err="1" smtClean="0"/>
              <a:t>enalapril</a:t>
            </a:r>
            <a:r>
              <a:rPr lang="en-US" dirty="0" smtClean="0"/>
              <a:t> but not better </a:t>
            </a:r>
          </a:p>
          <a:p>
            <a:r>
              <a:rPr lang="en-US" dirty="0" smtClean="0"/>
              <a:t>In the </a:t>
            </a:r>
            <a:r>
              <a:rPr lang="en-US" b="1" dirty="0" smtClean="0"/>
              <a:t>OCTAVE Study</a:t>
            </a:r>
          </a:p>
          <a:p>
            <a:pPr lvl="1"/>
            <a:r>
              <a:rPr lang="en-US" dirty="0" smtClean="0"/>
              <a:t>25,267 </a:t>
            </a:r>
            <a:r>
              <a:rPr lang="en-US" dirty="0" err="1" smtClean="0"/>
              <a:t>hypertensives</a:t>
            </a:r>
            <a:r>
              <a:rPr lang="en-US" dirty="0" smtClean="0"/>
              <a:t> were </a:t>
            </a:r>
            <a:r>
              <a:rPr lang="en-US" dirty="0" err="1" smtClean="0"/>
              <a:t>randomised</a:t>
            </a:r>
            <a:r>
              <a:rPr lang="en-US" dirty="0" smtClean="0"/>
              <a:t> to </a:t>
            </a:r>
            <a:r>
              <a:rPr lang="en-US" dirty="0" err="1" smtClean="0"/>
              <a:t>Omapatrilat</a:t>
            </a:r>
            <a:r>
              <a:rPr lang="en-US" dirty="0" smtClean="0"/>
              <a:t> or </a:t>
            </a:r>
            <a:r>
              <a:rPr lang="en-US" dirty="0" err="1" smtClean="0"/>
              <a:t>enalapril</a:t>
            </a:r>
            <a:r>
              <a:rPr lang="en-US" dirty="0" smtClean="0"/>
              <a:t> and a difference of approximately 3 mmHg in </a:t>
            </a:r>
            <a:r>
              <a:rPr lang="en-US" dirty="0" err="1" smtClean="0"/>
              <a:t>favour</a:t>
            </a:r>
            <a:r>
              <a:rPr lang="en-US" dirty="0" smtClean="0"/>
              <a:t> of </a:t>
            </a:r>
            <a:r>
              <a:rPr lang="en-US" dirty="0" err="1" smtClean="0"/>
              <a:t>Omapatrilat</a:t>
            </a:r>
            <a:r>
              <a:rPr lang="en-US" dirty="0" smtClean="0"/>
              <a:t> was seen.</a:t>
            </a:r>
          </a:p>
          <a:p>
            <a:r>
              <a:rPr lang="en-US" dirty="0" smtClean="0"/>
              <a:t>Significantly more cases of </a:t>
            </a:r>
            <a:r>
              <a:rPr lang="en-US" dirty="0" err="1" smtClean="0"/>
              <a:t>angioedema</a:t>
            </a:r>
            <a:r>
              <a:rPr lang="en-US" dirty="0" smtClean="0"/>
              <a:t> were seen with </a:t>
            </a:r>
            <a:r>
              <a:rPr lang="en-US" dirty="0" err="1" smtClean="0"/>
              <a:t>Omapatrilat</a:t>
            </a:r>
            <a:r>
              <a:rPr lang="en-US" dirty="0" smtClean="0"/>
              <a:t> in both trials.</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829761"/>
          </a:xfrm>
        </p:spPr>
        <p:txBody>
          <a:bodyPr>
            <a:normAutofit/>
          </a:bodyPr>
          <a:lstStyle/>
          <a:p>
            <a:pPr algn="ctr"/>
            <a:r>
              <a:rPr lang="en-US" sz="6000" dirty="0" smtClean="0"/>
              <a:t>ACE INHIBITORS</a:t>
            </a:r>
            <a:endParaRPr lang="en-US" sz="6000" dirty="0"/>
          </a:p>
        </p:txBody>
      </p:sp>
      <p:pic>
        <p:nvPicPr>
          <p:cNvPr id="4" name="Picture 5"/>
          <p:cNvPicPr>
            <a:picLocks noChangeAspect="1" noChangeArrowheads="1"/>
          </p:cNvPicPr>
          <p:nvPr/>
        </p:nvPicPr>
        <p:blipFill>
          <a:blip r:embed="rId2"/>
          <a:srcRect/>
          <a:stretch>
            <a:fillRect/>
          </a:stretch>
        </p:blipFill>
        <p:spPr bwMode="auto">
          <a:xfrm>
            <a:off x="762000" y="3657600"/>
            <a:ext cx="8172450" cy="1114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IMPRESS </a:t>
            </a:r>
            <a:r>
              <a:rPr lang="en-US" dirty="0" err="1" smtClean="0"/>
              <a:t>randomised</a:t>
            </a:r>
            <a:r>
              <a:rPr lang="en-US" dirty="0" smtClean="0"/>
              <a:t> trial</a:t>
            </a:r>
            <a:endParaRPr lang="en-US" dirty="0"/>
          </a:p>
        </p:txBody>
      </p:sp>
      <p:sp>
        <p:nvSpPr>
          <p:cNvPr id="3" name="Content Placeholder 2"/>
          <p:cNvSpPr>
            <a:spLocks noGrp="1"/>
          </p:cNvSpPr>
          <p:nvPr>
            <p:ph idx="1"/>
          </p:nvPr>
        </p:nvSpPr>
        <p:spPr/>
        <p:txBody>
          <a:bodyPr/>
          <a:lstStyle/>
          <a:p>
            <a:r>
              <a:rPr lang="en-US" dirty="0" smtClean="0"/>
              <a:t>Comparison of </a:t>
            </a:r>
            <a:r>
              <a:rPr lang="en-US" dirty="0" err="1" smtClean="0"/>
              <a:t>vasopeptidase</a:t>
            </a:r>
            <a:r>
              <a:rPr lang="en-US" dirty="0" smtClean="0"/>
              <a:t> inhibitor, </a:t>
            </a:r>
            <a:r>
              <a:rPr lang="en-US" dirty="0" err="1" smtClean="0"/>
              <a:t>omapatrilat</a:t>
            </a:r>
            <a:r>
              <a:rPr lang="en-US" dirty="0" smtClean="0"/>
              <a:t>, and </a:t>
            </a:r>
            <a:r>
              <a:rPr lang="en-US" dirty="0" err="1" smtClean="0"/>
              <a:t>lisinopril</a:t>
            </a:r>
            <a:r>
              <a:rPr lang="en-US" dirty="0" smtClean="0"/>
              <a:t> on exercise tolerance and morbidity in patients with heart failure, showed a trend in </a:t>
            </a:r>
            <a:r>
              <a:rPr lang="en-US" dirty="0" err="1" smtClean="0"/>
              <a:t>favour</a:t>
            </a:r>
            <a:r>
              <a:rPr lang="en-US" dirty="0" smtClean="0"/>
              <a:t> of </a:t>
            </a:r>
            <a:r>
              <a:rPr lang="en-US" dirty="0" err="1" smtClean="0"/>
              <a:t>omapatrilat</a:t>
            </a:r>
            <a:endParaRPr lang="en-US" dirty="0" smtClean="0"/>
          </a:p>
          <a:p>
            <a:endParaRPr lang="en-US" dirty="0" smtClean="0"/>
          </a:p>
          <a:p>
            <a:r>
              <a:rPr lang="en-US" dirty="0" smtClean="0"/>
              <a:t>But d/t side effect profile of the drug it was not approved by the US FDA</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Used in combination with </a:t>
            </a:r>
            <a:r>
              <a:rPr lang="en-US" dirty="0" err="1" smtClean="0"/>
              <a:t>valsartan</a:t>
            </a:r>
            <a:r>
              <a:rPr lang="en-US" dirty="0" smtClean="0"/>
              <a:t>, well known in trials as </a:t>
            </a:r>
            <a:r>
              <a:rPr lang="en-US" b="1" dirty="0" smtClean="0"/>
              <a:t>LCZ696(ENTRESTO)</a:t>
            </a:r>
          </a:p>
          <a:p>
            <a:endParaRPr lang="en-US" b="1" dirty="0" smtClean="0"/>
          </a:p>
          <a:p>
            <a:r>
              <a:rPr lang="en-US" dirty="0" smtClean="0"/>
              <a:t>Approved by FDA for treatment of HF in July 2015</a:t>
            </a:r>
          </a:p>
          <a:p>
            <a:endParaRPr lang="en-US" dirty="0" smtClean="0"/>
          </a:p>
          <a:p>
            <a:r>
              <a:rPr lang="en-US" dirty="0" err="1" smtClean="0"/>
              <a:t>Sacubitril</a:t>
            </a:r>
            <a:r>
              <a:rPr lang="en-US" dirty="0" smtClean="0"/>
              <a:t> inhibits </a:t>
            </a:r>
            <a:r>
              <a:rPr lang="en-US" dirty="0" err="1" smtClean="0"/>
              <a:t>Neprilysin</a:t>
            </a:r>
            <a:r>
              <a:rPr lang="en-US" dirty="0" smtClean="0"/>
              <a:t> which is responsible for degradation of </a:t>
            </a:r>
            <a:r>
              <a:rPr lang="en-US" dirty="0" err="1" smtClean="0"/>
              <a:t>Natriuretic</a:t>
            </a:r>
            <a:r>
              <a:rPr lang="en-US" dirty="0" smtClean="0"/>
              <a:t> Peptides</a:t>
            </a:r>
          </a:p>
          <a:p>
            <a:endParaRPr lang="en-US" dirty="0"/>
          </a:p>
        </p:txBody>
      </p:sp>
      <p:sp>
        <p:nvSpPr>
          <p:cNvPr id="3" name="Title 2"/>
          <p:cNvSpPr>
            <a:spLocks noGrp="1"/>
          </p:cNvSpPr>
          <p:nvPr>
            <p:ph type="title"/>
          </p:nvPr>
        </p:nvSpPr>
        <p:spPr/>
        <p:txBody>
          <a:bodyPr/>
          <a:lstStyle/>
          <a:p>
            <a:r>
              <a:rPr lang="en-US" dirty="0" err="1" smtClean="0"/>
              <a:t>Sacubitril</a:t>
            </a:r>
            <a:r>
              <a:rPr lang="en-US" dirty="0" smtClean="0"/>
              <a:t>- ARNI</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lstStyle/>
          <a:p>
            <a:r>
              <a:rPr lang="en-US" dirty="0" smtClean="0"/>
              <a:t>PARAMOUNT-ARNI</a:t>
            </a:r>
          </a:p>
          <a:p>
            <a:pPr lvl="1"/>
            <a:r>
              <a:rPr lang="en-US" dirty="0" err="1" smtClean="0"/>
              <a:t>HFpEF</a:t>
            </a:r>
            <a:r>
              <a:rPr lang="en-US" dirty="0" smtClean="0"/>
              <a:t>&gt;45% in FC-II and III</a:t>
            </a:r>
          </a:p>
          <a:p>
            <a:pPr lvl="1"/>
            <a:r>
              <a:rPr lang="en-US" dirty="0" smtClean="0"/>
              <a:t>Significant reduction in NT-</a:t>
            </a:r>
            <a:r>
              <a:rPr lang="en-US" dirty="0" err="1" smtClean="0"/>
              <a:t>ProBNP</a:t>
            </a:r>
            <a:r>
              <a:rPr lang="en-US" dirty="0" smtClean="0"/>
              <a:t> at 12 weeks, decreased LA volume by 5% at 36 weeks and improved NYHA FC compared to </a:t>
            </a:r>
            <a:r>
              <a:rPr lang="en-US" dirty="0" err="1" smtClean="0"/>
              <a:t>Valsartan</a:t>
            </a:r>
            <a:endParaRPr lang="en-US" dirty="0" smtClean="0"/>
          </a:p>
          <a:p>
            <a:endParaRPr lang="en-US" dirty="0" smtClean="0"/>
          </a:p>
          <a:p>
            <a:r>
              <a:rPr lang="en-US" dirty="0" smtClean="0"/>
              <a:t>PARADIGM-HF</a:t>
            </a:r>
          </a:p>
          <a:p>
            <a:r>
              <a:rPr lang="en-US" dirty="0" err="1" smtClean="0"/>
              <a:t>Entresto</a:t>
            </a:r>
            <a:r>
              <a:rPr lang="en-US" dirty="0" smtClean="0"/>
              <a:t> </a:t>
            </a:r>
            <a:r>
              <a:rPr lang="en-US" dirty="0" err="1" smtClean="0"/>
              <a:t>vs</a:t>
            </a:r>
            <a:r>
              <a:rPr lang="en-US" dirty="0" smtClean="0"/>
              <a:t> </a:t>
            </a:r>
            <a:r>
              <a:rPr lang="en-US" dirty="0" err="1" smtClean="0"/>
              <a:t>Enalapril</a:t>
            </a:r>
            <a:r>
              <a:rPr lang="en-US" dirty="0" smtClean="0"/>
              <a:t> in 8442 pts of </a:t>
            </a:r>
            <a:r>
              <a:rPr lang="en-US" dirty="0" err="1" smtClean="0"/>
              <a:t>HFrEF</a:t>
            </a:r>
            <a:r>
              <a:rPr lang="en-US" dirty="0" smtClean="0"/>
              <a:t>- 70% being in NYHA FC-II</a:t>
            </a:r>
          </a:p>
          <a:p>
            <a:r>
              <a:rPr lang="en-US" dirty="0" smtClean="0"/>
              <a:t>Stopped early d/t compelling efficacy with significant reduction of CV death and HF Hospitalization and all cause mortality</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New therapeutic pathways in RAAS Inhibition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lnSpcReduction="10000"/>
          </a:bodyPr>
          <a:lstStyle/>
          <a:p>
            <a:r>
              <a:rPr lang="en-US" dirty="0" err="1" smtClean="0"/>
              <a:t>Prorenin</a:t>
            </a:r>
            <a:r>
              <a:rPr lang="en-US" dirty="0" smtClean="0"/>
              <a:t> is inactive- a 43–amino acid hinge is closed and prevents it from binding to </a:t>
            </a:r>
            <a:r>
              <a:rPr lang="en-US" dirty="0" err="1" smtClean="0"/>
              <a:t>angiotensinogen</a:t>
            </a:r>
            <a:endParaRPr lang="en-US" dirty="0" smtClean="0"/>
          </a:p>
          <a:p>
            <a:r>
              <a:rPr lang="en-US" dirty="0" smtClean="0"/>
              <a:t>The kidneys (Inactive </a:t>
            </a:r>
            <a:r>
              <a:rPr lang="en-US" dirty="0" err="1" smtClean="0"/>
              <a:t>prorenin</a:t>
            </a:r>
            <a:r>
              <a:rPr lang="en-US" dirty="0" smtClean="0"/>
              <a:t> </a:t>
            </a:r>
            <a:r>
              <a:rPr lang="en-US" dirty="0" smtClean="0">
                <a:sym typeface="Wingdings" pitchFamily="2" charset="2"/>
              </a:rPr>
              <a:t></a:t>
            </a:r>
            <a:r>
              <a:rPr lang="en-US" dirty="0" smtClean="0"/>
              <a:t> active </a:t>
            </a:r>
            <a:r>
              <a:rPr lang="en-US" dirty="0" err="1" smtClean="0"/>
              <a:t>renin</a:t>
            </a:r>
            <a:r>
              <a:rPr lang="en-US" dirty="0" smtClean="0"/>
              <a:t>)</a:t>
            </a:r>
          </a:p>
          <a:p>
            <a:r>
              <a:rPr lang="en-US" dirty="0" smtClean="0"/>
              <a:t> </a:t>
            </a:r>
            <a:r>
              <a:rPr lang="en-US" dirty="0" err="1" smtClean="0"/>
              <a:t>Crculating</a:t>
            </a:r>
            <a:r>
              <a:rPr lang="en-US" dirty="0" smtClean="0"/>
              <a:t> </a:t>
            </a:r>
            <a:r>
              <a:rPr lang="en-US" dirty="0" err="1" smtClean="0"/>
              <a:t>prorenin</a:t>
            </a:r>
            <a:r>
              <a:rPr lang="en-US" dirty="0" smtClean="0"/>
              <a:t> binds to a newly discovered (pro) </a:t>
            </a:r>
            <a:r>
              <a:rPr lang="en-US" dirty="0" err="1" smtClean="0"/>
              <a:t>renin</a:t>
            </a:r>
            <a:r>
              <a:rPr lang="en-US" dirty="0" smtClean="0"/>
              <a:t> receptor in the heart and kidneys, the hinge is opened (but not cleaved)</a:t>
            </a:r>
          </a:p>
          <a:p>
            <a:endParaRPr lang="en-US" dirty="0" smtClean="0"/>
          </a:p>
          <a:p>
            <a:r>
              <a:rPr lang="en-US" dirty="0" smtClean="0"/>
              <a:t>This </a:t>
            </a:r>
            <a:r>
              <a:rPr lang="en-US" dirty="0" err="1" smtClean="0"/>
              <a:t>nonenzymatic</a:t>
            </a:r>
            <a:r>
              <a:rPr lang="en-US" dirty="0" smtClean="0"/>
              <a:t> process fully activates </a:t>
            </a:r>
            <a:r>
              <a:rPr lang="en-US" dirty="0" err="1" smtClean="0"/>
              <a:t>prorenin</a:t>
            </a:r>
            <a:r>
              <a:rPr lang="en-US" dirty="0" smtClean="0">
                <a:sym typeface="Wingdings" pitchFamily="2" charset="2"/>
              </a:rPr>
              <a:t></a:t>
            </a:r>
            <a:r>
              <a:rPr lang="en-US" b="1" dirty="0" smtClean="0"/>
              <a:t> </a:t>
            </a:r>
            <a:r>
              <a:rPr lang="en-US" dirty="0" smtClean="0"/>
              <a:t>increases TGF-β</a:t>
            </a:r>
            <a:r>
              <a:rPr lang="en-US" b="1" dirty="0" smtClean="0"/>
              <a:t> </a:t>
            </a:r>
            <a:r>
              <a:rPr lang="en-US" dirty="0" smtClean="0"/>
              <a:t>production</a:t>
            </a:r>
            <a:r>
              <a:rPr lang="en-US" dirty="0" smtClean="0">
                <a:sym typeface="Wingdings" pitchFamily="2" charset="2"/>
              </a:rPr>
              <a:t></a:t>
            </a:r>
            <a:r>
              <a:rPr lang="en-US" dirty="0" smtClean="0"/>
              <a:t> leading to collagen deposition and fibrosis.</a:t>
            </a:r>
          </a:p>
          <a:p>
            <a:r>
              <a:rPr lang="en-US" dirty="0" smtClean="0"/>
              <a:t>Process does not depend on A II generation, ACEI,ARBs</a:t>
            </a:r>
          </a:p>
          <a:p>
            <a:endParaRPr lang="en-US" dirty="0" smtClean="0"/>
          </a:p>
        </p:txBody>
      </p:sp>
      <p:sp>
        <p:nvSpPr>
          <p:cNvPr id="3" name="Title 2"/>
          <p:cNvSpPr>
            <a:spLocks noGrp="1"/>
          </p:cNvSpPr>
          <p:nvPr>
            <p:ph type="title"/>
          </p:nvPr>
        </p:nvSpPr>
        <p:spPr>
          <a:xfrm>
            <a:off x="457200" y="274638"/>
            <a:ext cx="8229600" cy="792162"/>
          </a:xfrm>
        </p:spPr>
        <p:txBody>
          <a:bodyPr/>
          <a:lstStyle/>
          <a:p>
            <a:r>
              <a:rPr lang="en-US" dirty="0" smtClean="0"/>
              <a:t>THE PRO-RENIN CONCEPT</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a:bodyPr>
          <a:lstStyle/>
          <a:p>
            <a:r>
              <a:rPr lang="en-US" dirty="0" smtClean="0"/>
              <a:t> Reactive increases in </a:t>
            </a:r>
            <a:r>
              <a:rPr lang="en-US" dirty="0" err="1" smtClean="0"/>
              <a:t>prorenin</a:t>
            </a:r>
            <a:r>
              <a:rPr lang="en-US" dirty="0" smtClean="0"/>
              <a:t> and </a:t>
            </a:r>
            <a:r>
              <a:rPr lang="en-US" dirty="0" err="1" smtClean="0"/>
              <a:t>renin</a:t>
            </a:r>
            <a:r>
              <a:rPr lang="en-US" dirty="0" smtClean="0"/>
              <a:t> production may counter some of the CV </a:t>
            </a:r>
            <a:r>
              <a:rPr lang="en-US" dirty="0" err="1" smtClean="0"/>
              <a:t>benfits</a:t>
            </a:r>
            <a:endParaRPr lang="en-US" dirty="0" smtClean="0"/>
          </a:p>
          <a:p>
            <a:endParaRPr lang="en-US" dirty="0" smtClean="0"/>
          </a:p>
          <a:p>
            <a:r>
              <a:rPr lang="en-US" dirty="0" smtClean="0"/>
              <a:t>The reactive increases greater with the DRI </a:t>
            </a:r>
            <a:r>
              <a:rPr lang="en-US" dirty="0" err="1" smtClean="0"/>
              <a:t>aliskiren</a:t>
            </a:r>
            <a:r>
              <a:rPr lang="en-US" dirty="0" smtClean="0"/>
              <a:t>, which reduces </a:t>
            </a:r>
            <a:r>
              <a:rPr lang="en-US" dirty="0" err="1" smtClean="0"/>
              <a:t>renin’s</a:t>
            </a:r>
            <a:r>
              <a:rPr lang="en-US" dirty="0" smtClean="0"/>
              <a:t> ability to cleave </a:t>
            </a:r>
            <a:r>
              <a:rPr lang="en-US" dirty="0" err="1" smtClean="0"/>
              <a:t>angiotensinogen</a:t>
            </a:r>
            <a:r>
              <a:rPr lang="en-US" dirty="0" smtClean="0"/>
              <a:t> and to generate A I but nevertheless does not inhibit </a:t>
            </a:r>
            <a:r>
              <a:rPr lang="en-US" dirty="0" err="1" smtClean="0"/>
              <a:t>profibrotic</a:t>
            </a:r>
            <a:r>
              <a:rPr lang="en-US" dirty="0" smtClean="0"/>
              <a:t> signaling by the (pro)</a:t>
            </a:r>
            <a:r>
              <a:rPr lang="en-US" dirty="0" err="1" smtClean="0"/>
              <a:t>renin</a:t>
            </a:r>
            <a:r>
              <a:rPr lang="en-US" dirty="0" smtClean="0"/>
              <a:t> receptor.</a:t>
            </a:r>
          </a:p>
          <a:p>
            <a:endParaRPr lang="en-US" dirty="0" smtClean="0"/>
          </a:p>
          <a:p>
            <a:r>
              <a:rPr lang="en-US" dirty="0" smtClean="0"/>
              <a:t>Because </a:t>
            </a:r>
            <a:r>
              <a:rPr lang="en-US" dirty="0" err="1" smtClean="0"/>
              <a:t>prorenin</a:t>
            </a:r>
            <a:r>
              <a:rPr lang="en-US" dirty="0" smtClean="0"/>
              <a:t> blood levels normally exceed those of </a:t>
            </a:r>
            <a:r>
              <a:rPr lang="en-US" dirty="0" err="1" smtClean="0"/>
              <a:t>renin</a:t>
            </a:r>
            <a:r>
              <a:rPr lang="en-US" dirty="0" smtClean="0"/>
              <a:t> 100-fold, (pro) </a:t>
            </a:r>
            <a:r>
              <a:rPr lang="en-US" dirty="0" err="1" smtClean="0"/>
              <a:t>renin</a:t>
            </a:r>
            <a:r>
              <a:rPr lang="en-US" dirty="0" smtClean="0"/>
              <a:t> receptor activation may be an important factor in human hypertension.</a:t>
            </a:r>
          </a:p>
          <a:p>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Biased AT1 receptor blockade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A very novel development in the field of ARBs is the concept of “biased” AT1-receptor blockade. </a:t>
            </a:r>
          </a:p>
          <a:p>
            <a:r>
              <a:rPr lang="en-US" dirty="0" smtClean="0"/>
              <a:t>Biased ARBs block AT1-receptor-coupled G-protein </a:t>
            </a:r>
            <a:r>
              <a:rPr lang="en-US" dirty="0" err="1" smtClean="0"/>
              <a:t>signalling</a:t>
            </a:r>
            <a:r>
              <a:rPr lang="en-US" dirty="0" smtClean="0"/>
              <a:t> in the “traditional” way, while simultaneously stimulating β-</a:t>
            </a:r>
            <a:r>
              <a:rPr lang="en-US" dirty="0" err="1" smtClean="0"/>
              <a:t>arrestin</a:t>
            </a:r>
            <a:r>
              <a:rPr lang="en-US" dirty="0" smtClean="0"/>
              <a:t>-coupled </a:t>
            </a:r>
            <a:r>
              <a:rPr lang="en-US" dirty="0" err="1" smtClean="0"/>
              <a:t>signalling</a:t>
            </a:r>
            <a:r>
              <a:rPr lang="en-US" dirty="0" smtClean="0"/>
              <a:t> which, for example, results in improved cardiac function.</a:t>
            </a:r>
          </a:p>
          <a:p>
            <a:endParaRPr lang="en-US" dirty="0" smtClean="0"/>
          </a:p>
          <a:p>
            <a:r>
              <a:rPr lang="en-US" dirty="0" smtClean="0"/>
              <a:t> TRV120027 is the first biased ARB in clinical development and is currently being evaluated in a phase II clinical study for the treatment of heart failure.</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Novel therapies</a:t>
            </a:r>
            <a:endParaRPr lang="en-US" sz="3600" b="1" dirty="0"/>
          </a:p>
        </p:txBody>
      </p:sp>
      <p:sp>
        <p:nvSpPr>
          <p:cNvPr id="3" name="Content Placeholder 2"/>
          <p:cNvSpPr>
            <a:spLocks noGrp="1"/>
          </p:cNvSpPr>
          <p:nvPr>
            <p:ph idx="1"/>
          </p:nvPr>
        </p:nvSpPr>
        <p:spPr/>
        <p:txBody>
          <a:bodyPr/>
          <a:lstStyle/>
          <a:p>
            <a:r>
              <a:rPr lang="en-US" sz="2800" b="1" dirty="0" smtClean="0"/>
              <a:t>AT1-receptor blockade combined with </a:t>
            </a:r>
            <a:r>
              <a:rPr lang="en-US" sz="2800" b="1" dirty="0" err="1" smtClean="0"/>
              <a:t>endothelin</a:t>
            </a:r>
            <a:r>
              <a:rPr lang="en-US" sz="2800" b="1" dirty="0" smtClean="0"/>
              <a:t> A receptor blockade</a:t>
            </a:r>
            <a:endParaRPr lang="en-US" dirty="0" smtClean="0"/>
          </a:p>
          <a:p>
            <a:pPr>
              <a:buNone/>
            </a:pPr>
            <a:r>
              <a:rPr lang="en-US" dirty="0" smtClean="0"/>
              <a:t>   RE-021  is a dual AT1-receptor and </a:t>
            </a:r>
            <a:r>
              <a:rPr lang="en-US" dirty="0" err="1" smtClean="0"/>
              <a:t>endothelin</a:t>
            </a:r>
            <a:r>
              <a:rPr lang="en-US" dirty="0" smtClean="0"/>
              <a:t>-A receptor (ETA) antagonist which was successfully taken through a phase </a:t>
            </a:r>
            <a:r>
              <a:rPr lang="en-US" dirty="0" err="1" smtClean="0"/>
              <a:t>IIb</a:t>
            </a:r>
            <a:r>
              <a:rPr lang="en-US" dirty="0" smtClean="0"/>
              <a:t> study in patients in hypertension . It has potential for use in FSGS</a:t>
            </a:r>
          </a:p>
          <a:p>
            <a:r>
              <a:rPr lang="en-US" b="1" dirty="0" smtClean="0"/>
              <a:t>AT1-receptor blockade combined with nitric oxide (NO) release  </a:t>
            </a:r>
            <a:r>
              <a:rPr lang="en-US" dirty="0" smtClean="0"/>
              <a:t>is in the pipeline</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Novel therapies</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smtClean="0"/>
              <a:t>AT2 RECEPTOR AGONISTS </a:t>
            </a:r>
          </a:p>
          <a:p>
            <a:pPr>
              <a:buNone/>
            </a:pPr>
            <a:r>
              <a:rPr lang="en-US" dirty="0" smtClean="0"/>
              <a:t>    potential use in post-myocardial infarction (MI) cardiac </a:t>
            </a:r>
            <a:r>
              <a:rPr lang="en-US" dirty="0" err="1" smtClean="0"/>
              <a:t>function,hypertension</a:t>
            </a:r>
            <a:r>
              <a:rPr lang="en-US" dirty="0" smtClean="0"/>
              <a:t>-induced vascular </a:t>
            </a:r>
            <a:r>
              <a:rPr lang="en-US" dirty="0" err="1" smtClean="0"/>
              <a:t>remodelling</a:t>
            </a:r>
            <a:r>
              <a:rPr lang="en-US" dirty="0" smtClean="0"/>
              <a:t>, pulmonary hypertension), neurological (e.g. stroke, spinal cord injury, Alzheimer’s disease) and immunological (e.g. multiple sclerosis, rheumatoid arthritis) diseases</a:t>
            </a:r>
          </a:p>
          <a:p>
            <a:endParaRPr lang="en-US" dirty="0" smtClean="0"/>
          </a:p>
          <a:p>
            <a:r>
              <a:rPr lang="en-US" b="1" dirty="0" smtClean="0"/>
              <a:t>AT2 RECEPTOR ANTAGONISTS </a:t>
            </a:r>
            <a:r>
              <a:rPr lang="en-US" dirty="0" smtClean="0"/>
              <a:t>in post herpetic pain</a:t>
            </a:r>
          </a:p>
          <a:p>
            <a:endParaRPr lang="en-US" dirty="0" smtClean="0"/>
          </a:p>
          <a:p>
            <a:r>
              <a:rPr lang="en-US" b="1" dirty="0" smtClean="0"/>
              <a:t>ANGIOTENSIN 1-7 analogues and special formulations </a:t>
            </a:r>
            <a:r>
              <a:rPr lang="en-US" dirty="0" smtClean="0"/>
              <a:t>in hypertension, post-MI cardiac failure, metabolic syndrome, diabetes, renal disease and RA</a:t>
            </a:r>
          </a:p>
          <a:p>
            <a:endParaRPr lang="en-US" b="1" dirty="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in queue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endParaRPr lang="en-US" dirty="0" smtClean="0"/>
          </a:p>
          <a:p>
            <a:pPr marL="342900" lvl="1" indent="-342900">
              <a:buFont typeface="Arial" pitchFamily="34" charset="0"/>
              <a:buChar char="•"/>
            </a:pPr>
            <a:r>
              <a:rPr lang="en-US" dirty="0" err="1" smtClean="0"/>
              <a:t>Ang</a:t>
            </a:r>
            <a:r>
              <a:rPr lang="en-US" dirty="0" smtClean="0"/>
              <a:t> 1–7 administration- </a:t>
            </a:r>
            <a:r>
              <a:rPr lang="en-US" sz="2200" dirty="0" err="1" smtClean="0"/>
              <a:t>Ang</a:t>
            </a:r>
            <a:r>
              <a:rPr lang="en-US" sz="2200" dirty="0" smtClean="0"/>
              <a:t> 1–7 </a:t>
            </a:r>
            <a:r>
              <a:rPr lang="en-US" sz="2200" dirty="0" err="1" smtClean="0"/>
              <a:t>bioencapsulated</a:t>
            </a:r>
            <a:r>
              <a:rPr lang="en-US" sz="2200" dirty="0" smtClean="0"/>
              <a:t> in plant cells.</a:t>
            </a:r>
            <a:endParaRPr lang="en-US" dirty="0" smtClean="0"/>
          </a:p>
          <a:p>
            <a:r>
              <a:rPr lang="en-US" dirty="0" smtClean="0"/>
              <a:t>Mas1R agonist- </a:t>
            </a:r>
            <a:r>
              <a:rPr lang="en-US" sz="2200" dirty="0" smtClean="0"/>
              <a:t>AVE0991</a:t>
            </a:r>
          </a:p>
          <a:p>
            <a:r>
              <a:rPr lang="en-US" dirty="0" smtClean="0"/>
              <a:t>AT2R agonists- </a:t>
            </a:r>
            <a:r>
              <a:rPr lang="en-US" sz="2200" dirty="0" smtClean="0"/>
              <a:t>Compound 21 (C21)</a:t>
            </a:r>
          </a:p>
          <a:p>
            <a:r>
              <a:rPr lang="en-US" dirty="0" smtClean="0"/>
              <a:t>ACE2 Replenishing Strategies</a:t>
            </a:r>
          </a:p>
          <a:p>
            <a:pPr lvl="1"/>
            <a:r>
              <a:rPr lang="en-US" dirty="0" smtClean="0"/>
              <a:t>Adenoviral ACE2 gene transfer,</a:t>
            </a:r>
          </a:p>
          <a:p>
            <a:pPr lvl="1"/>
            <a:r>
              <a:rPr lang="en-US" dirty="0" smtClean="0"/>
              <a:t>Recombinant human ACE2 (rhACE2),</a:t>
            </a:r>
          </a:p>
          <a:p>
            <a:pPr lvl="1"/>
            <a:r>
              <a:rPr lang="en-US" dirty="0" smtClean="0"/>
              <a:t>ACE2 activators,</a:t>
            </a:r>
          </a:p>
          <a:p>
            <a:pPr lvl="1"/>
            <a:r>
              <a:rPr lang="en-US" dirty="0" smtClean="0"/>
              <a:t>Oral ACE2.</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1956- First step was discovery of  ACE in plasma by </a:t>
            </a:r>
            <a:r>
              <a:rPr lang="en-US" dirty="0" err="1" smtClean="0"/>
              <a:t>Leonard.T.Skeggs</a:t>
            </a:r>
            <a:endParaRPr lang="en-US" dirty="0" smtClean="0"/>
          </a:p>
          <a:p>
            <a:endParaRPr lang="en-US" dirty="0" smtClean="0"/>
          </a:p>
          <a:p>
            <a:r>
              <a:rPr lang="en-US" dirty="0" smtClean="0"/>
              <a:t>1965- </a:t>
            </a:r>
            <a:r>
              <a:rPr lang="en-US" dirty="0" err="1" smtClean="0"/>
              <a:t>Brazillian</a:t>
            </a:r>
            <a:r>
              <a:rPr lang="en-US" dirty="0" smtClean="0"/>
              <a:t> scientist- Sergio Henrique discovered a </a:t>
            </a:r>
            <a:r>
              <a:rPr lang="en-US" b="1" dirty="0" err="1" smtClean="0"/>
              <a:t>Bradykinin</a:t>
            </a:r>
            <a:r>
              <a:rPr lang="en-US" b="1" dirty="0" smtClean="0"/>
              <a:t> potentiating factor </a:t>
            </a:r>
            <a:r>
              <a:rPr lang="en-US" dirty="0" smtClean="0"/>
              <a:t>in the venom of South American pit viper (</a:t>
            </a:r>
            <a:r>
              <a:rPr lang="en-US" dirty="0" err="1" smtClean="0"/>
              <a:t>Bothrops</a:t>
            </a:r>
            <a:r>
              <a:rPr lang="en-US" dirty="0" smtClean="0"/>
              <a:t> </a:t>
            </a:r>
            <a:r>
              <a:rPr lang="en-US" dirty="0" err="1" smtClean="0"/>
              <a:t>jararaca</a:t>
            </a:r>
            <a:r>
              <a:rPr lang="en-US" dirty="0" smtClean="0"/>
              <a:t>)</a:t>
            </a:r>
          </a:p>
          <a:p>
            <a:endParaRPr lang="en-US" dirty="0" smtClean="0"/>
          </a:p>
          <a:p>
            <a:r>
              <a:rPr lang="en-US" dirty="0" smtClean="0"/>
              <a:t>John Vane along with Henrique found that conversion of </a:t>
            </a:r>
            <a:r>
              <a:rPr lang="en-US" dirty="0" err="1" smtClean="0"/>
              <a:t>Ang</a:t>
            </a:r>
            <a:r>
              <a:rPr lang="en-US" dirty="0" smtClean="0"/>
              <a:t> I to </a:t>
            </a:r>
            <a:r>
              <a:rPr lang="en-US" dirty="0" err="1" smtClean="0"/>
              <a:t>Ang</a:t>
            </a:r>
            <a:r>
              <a:rPr lang="en-US" dirty="0" smtClean="0"/>
              <a:t> II in plasma was very slow</a:t>
            </a:r>
          </a:p>
          <a:p>
            <a:endParaRPr lang="en-US" dirty="0" smtClean="0"/>
          </a:p>
          <a:p>
            <a:r>
              <a:rPr lang="en-US" dirty="0" smtClean="0"/>
              <a:t>Subsequent investigations found that rapid conversion occur during passage through pulmonary circulation.</a:t>
            </a:r>
          </a:p>
          <a:p>
            <a:endParaRPr lang="en-US" dirty="0"/>
          </a:p>
        </p:txBody>
      </p:sp>
      <p:sp>
        <p:nvSpPr>
          <p:cNvPr id="3" name="Title 2"/>
          <p:cNvSpPr>
            <a:spLocks noGrp="1"/>
          </p:cNvSpPr>
          <p:nvPr>
            <p:ph type="title"/>
          </p:nvPr>
        </p:nvSpPr>
        <p:spPr/>
        <p:txBody>
          <a:bodyPr/>
          <a:lstStyle/>
          <a:p>
            <a:r>
              <a:rPr lang="en-US" dirty="0" smtClean="0"/>
              <a:t>History of ACEI</a:t>
            </a: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Text Placeholder 6"/>
          <p:cNvSpPr>
            <a:spLocks noGrp="1"/>
          </p:cNvSpPr>
          <p:nvPr>
            <p:ph type="body" idx="1"/>
          </p:nvPr>
        </p:nvSpPr>
        <p:spPr/>
        <p:txBody>
          <a:bodyPr/>
          <a:lstStyle/>
          <a:p>
            <a:r>
              <a:rPr lang="en-US" dirty="0" err="1" smtClean="0"/>
              <a:t>Prof.John</a:t>
            </a:r>
            <a:r>
              <a:rPr lang="en-US" dirty="0" smtClean="0"/>
              <a:t> Vane</a:t>
            </a:r>
            <a:endParaRPr lang="en-US" dirty="0"/>
          </a:p>
        </p:txBody>
      </p:sp>
      <p:sp>
        <p:nvSpPr>
          <p:cNvPr id="8" name="Text Placeholder 7"/>
          <p:cNvSpPr>
            <a:spLocks noGrp="1"/>
          </p:cNvSpPr>
          <p:nvPr>
            <p:ph type="body" sz="half" idx="3"/>
          </p:nvPr>
        </p:nvSpPr>
        <p:spPr/>
        <p:txBody>
          <a:bodyPr/>
          <a:lstStyle/>
          <a:p>
            <a:r>
              <a:rPr lang="en-US" dirty="0" err="1" smtClean="0"/>
              <a:t>Prof.Sergio</a:t>
            </a:r>
            <a:r>
              <a:rPr lang="en-US" dirty="0" smtClean="0"/>
              <a:t> Henrique</a:t>
            </a:r>
            <a:endParaRPr lang="en-US" dirty="0"/>
          </a:p>
        </p:txBody>
      </p:sp>
      <p:pic>
        <p:nvPicPr>
          <p:cNvPr id="270338" name="Picture 2" descr="C:\Users\sss\Desktop\DM CARDIO\raas\John_Robert_Vane.jpg"/>
          <p:cNvPicPr>
            <a:picLocks noGrp="1" noChangeAspect="1" noChangeArrowheads="1"/>
          </p:cNvPicPr>
          <p:nvPr>
            <p:ph sz="quarter" idx="2"/>
          </p:nvPr>
        </p:nvPicPr>
        <p:blipFill>
          <a:blip r:embed="rId2"/>
          <a:stretch>
            <a:fillRect/>
          </a:stretch>
        </p:blipFill>
        <p:spPr bwMode="auto">
          <a:xfrm>
            <a:off x="990600" y="1828800"/>
            <a:ext cx="2590800" cy="3344487"/>
          </a:xfrm>
          <a:prstGeom prst="rect">
            <a:avLst/>
          </a:prstGeom>
          <a:noFill/>
        </p:spPr>
      </p:pic>
      <p:pic>
        <p:nvPicPr>
          <p:cNvPr id="270339" name="Picture 3" descr="C:\Users\sss\Desktop\DM CARDIO\raas\sergio henrique.JPG"/>
          <p:cNvPicPr>
            <a:picLocks noChangeAspect="1" noChangeArrowheads="1"/>
          </p:cNvPicPr>
          <p:nvPr/>
        </p:nvPicPr>
        <p:blipFill>
          <a:blip r:embed="rId3"/>
          <a:srcRect/>
          <a:stretch>
            <a:fillRect/>
          </a:stretch>
        </p:blipFill>
        <p:spPr bwMode="auto">
          <a:xfrm>
            <a:off x="5410200" y="1828800"/>
            <a:ext cx="2705100" cy="3352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1970- John Vane showed that conversion of </a:t>
            </a:r>
            <a:r>
              <a:rPr lang="en-US" dirty="0" err="1" smtClean="0"/>
              <a:t>Angiotensin</a:t>
            </a:r>
            <a:r>
              <a:rPr lang="en-US" dirty="0" smtClean="0"/>
              <a:t> I to </a:t>
            </a:r>
            <a:r>
              <a:rPr lang="en-US" dirty="0" err="1" smtClean="0"/>
              <a:t>Angiotensin</a:t>
            </a:r>
            <a:r>
              <a:rPr lang="en-US" dirty="0" smtClean="0"/>
              <a:t> II could be inhibited by the BPF provided by Henrique</a:t>
            </a:r>
          </a:p>
          <a:p>
            <a:endParaRPr lang="en-US" dirty="0" smtClean="0"/>
          </a:p>
          <a:p>
            <a:r>
              <a:rPr lang="en-US" dirty="0" smtClean="0"/>
              <a:t>BPF are members of family of peptides whose action is linked to </a:t>
            </a:r>
            <a:r>
              <a:rPr lang="en-US" dirty="0" err="1" smtClean="0"/>
              <a:t>bradykinin</a:t>
            </a:r>
            <a:r>
              <a:rPr lang="en-US" dirty="0" smtClean="0"/>
              <a:t> inhibition by ACE</a:t>
            </a:r>
          </a:p>
          <a:p>
            <a:endParaRPr lang="en-US" dirty="0" smtClean="0"/>
          </a:p>
          <a:p>
            <a:r>
              <a:rPr lang="en-US" dirty="0" smtClean="0"/>
              <a:t>Molecular  analysis of BPF yielded, </a:t>
            </a:r>
            <a:r>
              <a:rPr lang="en-US" dirty="0" err="1" smtClean="0"/>
              <a:t>Teprotide</a:t>
            </a:r>
            <a:r>
              <a:rPr lang="en-US" dirty="0" smtClean="0"/>
              <a:t>, which showed greatest ACE inhibition and </a:t>
            </a:r>
            <a:r>
              <a:rPr lang="en-US" dirty="0" err="1" smtClean="0"/>
              <a:t>hypotensive</a:t>
            </a:r>
            <a:r>
              <a:rPr lang="en-US" dirty="0" smtClean="0"/>
              <a:t> effect in vivo</a:t>
            </a:r>
          </a:p>
          <a:p>
            <a:endParaRPr lang="en-US" dirty="0" smtClean="0"/>
          </a:p>
          <a:p>
            <a:r>
              <a:rPr lang="en-US" dirty="0" smtClean="0"/>
              <a:t>Later , captopril was developed as the first ACEI in 1977 and FDA approved in 1981</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ACE inhibitors differ</a:t>
            </a:r>
          </a:p>
          <a:p>
            <a:pPr marL="770382" lvl="1" indent="-514350">
              <a:buFont typeface="Wingdings" pitchFamily="2" charset="2"/>
              <a:buChar char="Ø"/>
            </a:pPr>
            <a:r>
              <a:rPr lang="en-US" dirty="0" smtClean="0"/>
              <a:t>in the chemical structure of their active moieties, </a:t>
            </a:r>
          </a:p>
          <a:p>
            <a:pPr marL="770382" lvl="1" indent="-514350">
              <a:buFont typeface="Wingdings" pitchFamily="2" charset="2"/>
              <a:buChar char="Ø"/>
            </a:pPr>
            <a:r>
              <a:rPr lang="en-US" dirty="0" smtClean="0"/>
              <a:t>in potency, </a:t>
            </a:r>
          </a:p>
          <a:p>
            <a:pPr marL="770382" lvl="1" indent="-514350">
              <a:buFont typeface="Wingdings" pitchFamily="2" charset="2"/>
              <a:buChar char="Ø"/>
            </a:pPr>
            <a:r>
              <a:rPr lang="en-US" dirty="0" smtClean="0"/>
              <a:t>in bioavailability, </a:t>
            </a:r>
          </a:p>
          <a:p>
            <a:pPr marL="770382" lvl="1" indent="-514350">
              <a:buFont typeface="Wingdings" pitchFamily="2" charset="2"/>
              <a:buChar char="Ø"/>
            </a:pPr>
            <a:r>
              <a:rPr lang="en-US" dirty="0" smtClean="0"/>
              <a:t>in plasma half-life, </a:t>
            </a:r>
          </a:p>
          <a:p>
            <a:pPr marL="770382" lvl="1" indent="-514350">
              <a:buFont typeface="Wingdings" pitchFamily="2" charset="2"/>
              <a:buChar char="Ø"/>
            </a:pPr>
            <a:r>
              <a:rPr lang="en-US" dirty="0" smtClean="0"/>
              <a:t>in route of elimination, </a:t>
            </a:r>
          </a:p>
          <a:p>
            <a:pPr marL="770382" lvl="1" indent="-514350">
              <a:buFont typeface="Wingdings" pitchFamily="2" charset="2"/>
              <a:buChar char="Ø"/>
            </a:pPr>
            <a:r>
              <a:rPr lang="en-US" dirty="0" smtClean="0"/>
              <a:t>in their distribution and affinity for tissue-bound ACE, and</a:t>
            </a:r>
          </a:p>
          <a:p>
            <a:pPr marL="770382" lvl="1" indent="-514350">
              <a:buFont typeface="Wingdings" pitchFamily="2" charset="2"/>
              <a:buChar char="Ø"/>
            </a:pPr>
            <a:r>
              <a:rPr lang="en-US" dirty="0" smtClean="0"/>
              <a:t> in whether they are administered as </a:t>
            </a:r>
            <a:r>
              <a:rPr lang="en-US" dirty="0" err="1" smtClean="0"/>
              <a:t>prodrugs</a:t>
            </a:r>
            <a:r>
              <a:rPr lang="en-US" dirty="0" smtClean="0"/>
              <a:t>. </a:t>
            </a:r>
          </a:p>
          <a:p>
            <a:pPr>
              <a:buFont typeface="Wingdings" pitchFamily="2" charset="2"/>
              <a:buChar char="Ø"/>
            </a:pPr>
            <a:endParaRPr lang="en-US"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Class I   : Containing a </a:t>
            </a:r>
            <a:r>
              <a:rPr lang="en-US" sz="2400" dirty="0" err="1" smtClean="0"/>
              <a:t>sulfhydryl</a:t>
            </a:r>
            <a:r>
              <a:rPr lang="en-US" sz="2400" dirty="0" smtClean="0"/>
              <a:t> group</a:t>
            </a:r>
          </a:p>
          <a:p>
            <a:pPr lvl="8"/>
            <a:r>
              <a:rPr lang="en-US" sz="2000" dirty="0" smtClean="0"/>
              <a:t>-Captopril (</a:t>
            </a:r>
            <a:r>
              <a:rPr lang="en-US" sz="2000" dirty="0" err="1" smtClean="0"/>
              <a:t>proline</a:t>
            </a:r>
            <a:r>
              <a:rPr lang="en-US" sz="2000" dirty="0" smtClean="0"/>
              <a:t> derivative</a:t>
            </a:r>
            <a:r>
              <a:rPr lang="en-US" dirty="0" smtClean="0"/>
              <a:t>) </a:t>
            </a:r>
          </a:p>
          <a:p>
            <a:r>
              <a:rPr lang="en-US" sz="2400" dirty="0" smtClean="0"/>
              <a:t>Class II  : Containing a </a:t>
            </a:r>
            <a:r>
              <a:rPr lang="en-US" sz="2400" dirty="0" err="1" smtClean="0"/>
              <a:t>Dicarboxylate</a:t>
            </a:r>
            <a:r>
              <a:rPr lang="en-US" sz="2400" dirty="0" smtClean="0"/>
              <a:t> group</a:t>
            </a:r>
            <a:endParaRPr lang="en-US" dirty="0" smtClean="0"/>
          </a:p>
          <a:p>
            <a:pPr lvl="8"/>
            <a:r>
              <a:rPr lang="en-US" dirty="0" smtClean="0"/>
              <a:t>-</a:t>
            </a:r>
            <a:r>
              <a:rPr lang="en-US" sz="2000" dirty="0" err="1" smtClean="0"/>
              <a:t>Enalapril</a:t>
            </a:r>
            <a:r>
              <a:rPr lang="en-US" sz="2000" dirty="0" smtClean="0"/>
              <a:t>, </a:t>
            </a:r>
            <a:r>
              <a:rPr lang="en-US" sz="2000" dirty="0" err="1" smtClean="0"/>
              <a:t>Ramipril,Quinapril</a:t>
            </a:r>
            <a:r>
              <a:rPr lang="en-US" sz="2000" dirty="0" smtClean="0"/>
              <a:t>, </a:t>
            </a:r>
            <a:r>
              <a:rPr lang="en-US" sz="2000" dirty="0" err="1" smtClean="0"/>
              <a:t>Perindopril,Benezapril</a:t>
            </a:r>
            <a:r>
              <a:rPr lang="en-US" sz="2000" dirty="0" smtClean="0"/>
              <a:t>, </a:t>
            </a:r>
            <a:r>
              <a:rPr lang="en-US" sz="2000" dirty="0" err="1" smtClean="0"/>
              <a:t>Imidapril</a:t>
            </a:r>
            <a:r>
              <a:rPr lang="en-US" sz="2000" dirty="0" smtClean="0"/>
              <a:t>, </a:t>
            </a:r>
            <a:r>
              <a:rPr lang="en-US" sz="2000" dirty="0" err="1" smtClean="0"/>
              <a:t>Trandalopril</a:t>
            </a:r>
            <a:endParaRPr lang="en-US" sz="2000" dirty="0" smtClean="0"/>
          </a:p>
          <a:p>
            <a:r>
              <a:rPr lang="en-US" sz="2400" dirty="0" smtClean="0"/>
              <a:t>Class III : Water soluble </a:t>
            </a:r>
          </a:p>
          <a:p>
            <a:pPr lvl="8"/>
            <a:r>
              <a:rPr lang="en-US" sz="2000" dirty="0" smtClean="0"/>
              <a:t>-</a:t>
            </a:r>
            <a:r>
              <a:rPr lang="en-US" sz="2000" dirty="0" err="1" smtClean="0"/>
              <a:t>Lisinopril</a:t>
            </a:r>
            <a:r>
              <a:rPr lang="en-US" sz="2000" dirty="0" smtClean="0"/>
              <a:t> ( Lysine derivative)</a:t>
            </a:r>
            <a:endParaRPr lang="en-US" sz="1300" dirty="0" smtClean="0"/>
          </a:p>
          <a:p>
            <a:r>
              <a:rPr lang="en-US" sz="2400" dirty="0" smtClean="0"/>
              <a:t>Class IV : Containing a </a:t>
            </a:r>
            <a:r>
              <a:rPr lang="en-US" sz="2400" dirty="0" err="1" smtClean="0"/>
              <a:t>Phosphonate</a:t>
            </a:r>
            <a:r>
              <a:rPr lang="en-US" sz="2400" dirty="0" smtClean="0"/>
              <a:t> group</a:t>
            </a:r>
          </a:p>
          <a:p>
            <a:pPr lvl="8"/>
            <a:r>
              <a:rPr lang="en-US" sz="2000" dirty="0" smtClean="0"/>
              <a:t>-</a:t>
            </a:r>
            <a:r>
              <a:rPr lang="en-US" sz="2000" dirty="0" err="1" smtClean="0"/>
              <a:t>Fosinopril</a:t>
            </a:r>
            <a:endParaRPr lang="en-US" sz="2000" dirty="0" smtClean="0"/>
          </a:p>
        </p:txBody>
      </p:sp>
      <p:sp>
        <p:nvSpPr>
          <p:cNvPr id="3" name="Title 2"/>
          <p:cNvSpPr>
            <a:spLocks noGrp="1"/>
          </p:cNvSpPr>
          <p:nvPr>
            <p:ph type="title"/>
          </p:nvPr>
        </p:nvSpPr>
        <p:spPr/>
        <p:txBody>
          <a:bodyPr>
            <a:normAutofit/>
          </a:bodyPr>
          <a:lstStyle/>
          <a:p>
            <a:r>
              <a:rPr lang="en-US" dirty="0" smtClean="0"/>
              <a:t>CLASSIFICATION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ACEI – salient features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Captopril by itself is active and its metabolites are also active</a:t>
            </a:r>
          </a:p>
          <a:p>
            <a:endParaRPr lang="en-US" dirty="0" smtClean="0"/>
          </a:p>
          <a:p>
            <a:r>
              <a:rPr lang="en-US" dirty="0" err="1" smtClean="0"/>
              <a:t>Prodrugs</a:t>
            </a:r>
            <a:r>
              <a:rPr lang="en-US" dirty="0" smtClean="0"/>
              <a:t> by itself are not active and need to be converted to </a:t>
            </a:r>
            <a:r>
              <a:rPr lang="en-US" b="1" dirty="0" smtClean="0"/>
              <a:t>THE ACTIVE DIACIDS </a:t>
            </a:r>
            <a:r>
              <a:rPr lang="en-US" dirty="0" smtClean="0"/>
              <a:t>in the liver and </a:t>
            </a:r>
            <a:r>
              <a:rPr lang="en-US" dirty="0" err="1" smtClean="0"/>
              <a:t>prodrugs</a:t>
            </a:r>
            <a:r>
              <a:rPr lang="en-US" dirty="0" smtClean="0"/>
              <a:t> have better bioavailability</a:t>
            </a:r>
          </a:p>
          <a:p>
            <a:endParaRPr lang="en-US" dirty="0" smtClean="0"/>
          </a:p>
          <a:p>
            <a:r>
              <a:rPr lang="en-US" dirty="0" err="1" smtClean="0"/>
              <a:t>Lisinopril</a:t>
            </a:r>
            <a:r>
              <a:rPr lang="en-US" dirty="0" smtClean="0"/>
              <a:t> is active and is not </a:t>
            </a:r>
            <a:r>
              <a:rPr lang="en-US" dirty="0" err="1" smtClean="0"/>
              <a:t>metabolised</a:t>
            </a:r>
            <a:r>
              <a:rPr lang="en-US" dirty="0" smtClean="0"/>
              <a:t> and excreted unchanged</a:t>
            </a:r>
          </a:p>
          <a:p>
            <a:endParaRPr lang="en-US" dirty="0" smtClean="0"/>
          </a:p>
          <a:p>
            <a:r>
              <a:rPr lang="en-US" dirty="0" smtClean="0"/>
              <a:t>All ACEI are excreted exclusively via renal system except </a:t>
            </a:r>
            <a:r>
              <a:rPr lang="en-US" dirty="0" err="1" smtClean="0"/>
              <a:t>fosinopril</a:t>
            </a:r>
            <a:r>
              <a:rPr lang="en-US" dirty="0" smtClean="0"/>
              <a:t> and </a:t>
            </a:r>
            <a:r>
              <a:rPr lang="en-US" dirty="0" err="1" smtClean="0"/>
              <a:t>trandolapril</a:t>
            </a:r>
            <a:r>
              <a:rPr lang="en-US" dirty="0" smtClean="0"/>
              <a:t> which are excreted via the </a:t>
            </a:r>
            <a:r>
              <a:rPr lang="en-US" dirty="0" err="1" smtClean="0"/>
              <a:t>biliiary</a:t>
            </a:r>
            <a:r>
              <a:rPr lang="en-US" dirty="0" smtClean="0"/>
              <a:t> system and feces.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35360" t="23617" r="28528" b="13888"/>
          <a:stretch>
            <a:fillRect/>
          </a:stretch>
        </p:blipFill>
        <p:spPr bwMode="auto">
          <a:xfrm>
            <a:off x="838200" y="168876"/>
            <a:ext cx="7467600" cy="61557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pPr algn="ctr"/>
            <a:r>
              <a:rPr lang="en-US" dirty="0" smtClean="0"/>
              <a:t>ACEI - Pharmacokinetics</a:t>
            </a:r>
            <a:endParaRPr lang="en-US" dirty="0"/>
          </a:p>
        </p:txBody>
      </p:sp>
      <p:pic>
        <p:nvPicPr>
          <p:cNvPr id="157697" name="Picture 1"/>
          <p:cNvPicPr>
            <a:picLocks noGrp="1" noChangeAspect="1" noChangeArrowheads="1"/>
          </p:cNvPicPr>
          <p:nvPr>
            <p:ph idx="1"/>
          </p:nvPr>
        </p:nvPicPr>
        <p:blipFill>
          <a:blip r:embed="rId2"/>
          <a:srcRect/>
          <a:stretch>
            <a:fillRect/>
          </a:stretch>
        </p:blipFill>
        <p:spPr bwMode="auto">
          <a:xfrm>
            <a:off x="457200" y="1143000"/>
            <a:ext cx="8458199" cy="4724400"/>
          </a:xfrm>
          <a:prstGeom prst="rect">
            <a:avLst/>
          </a:prstGeom>
          <a:noFill/>
          <a:ln w="9525">
            <a:noFill/>
            <a:miter lim="800000"/>
            <a:headEnd/>
            <a:tailEnd/>
          </a:ln>
          <a:effectLst/>
        </p:spPr>
      </p:pic>
      <p:cxnSp>
        <p:nvCxnSpPr>
          <p:cNvPr id="6" name="Straight Connector 5"/>
          <p:cNvCxnSpPr/>
          <p:nvPr/>
        </p:nvCxnSpPr>
        <p:spPr>
          <a:xfrm>
            <a:off x="5791200" y="2590800"/>
            <a:ext cx="1066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791200" y="4648200"/>
            <a:ext cx="1066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5029200"/>
            <a:ext cx="4876800" cy="158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38400" y="2971800"/>
            <a:ext cx="609600" cy="381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48600" y="5105400"/>
            <a:ext cx="914400" cy="304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normAutofit/>
          </a:bodyPr>
          <a:lstStyle/>
          <a:p>
            <a:r>
              <a:rPr lang="en-US" sz="3200" dirty="0" smtClean="0"/>
              <a:t>RAAS PATHOLOGY IN SHORT</a:t>
            </a:r>
          </a:p>
          <a:p>
            <a:r>
              <a:rPr lang="en-US" sz="3200" dirty="0" smtClean="0"/>
              <a:t>DRUGS ACTING ON RAAS</a:t>
            </a:r>
          </a:p>
          <a:p>
            <a:pPr lvl="1"/>
            <a:r>
              <a:rPr lang="en-US" sz="2800" dirty="0" smtClean="0"/>
              <a:t>ACEI,ARB,AA,DRI</a:t>
            </a:r>
          </a:p>
          <a:p>
            <a:r>
              <a:rPr lang="en-US" sz="3200" dirty="0" smtClean="0"/>
              <a:t>RAAS INHIBITON TRIALS</a:t>
            </a:r>
          </a:p>
          <a:p>
            <a:pPr lvl="1"/>
            <a:r>
              <a:rPr lang="en-US" sz="2800" dirty="0" smtClean="0"/>
              <a:t>In </a:t>
            </a:r>
            <a:r>
              <a:rPr lang="en-US" sz="2800" dirty="0" err="1" smtClean="0"/>
              <a:t>HFpEF</a:t>
            </a:r>
            <a:endParaRPr lang="en-US" sz="2800" dirty="0" smtClean="0"/>
          </a:p>
          <a:p>
            <a:pPr lvl="1"/>
            <a:r>
              <a:rPr lang="en-US" sz="2800" dirty="0" smtClean="0"/>
              <a:t>In </a:t>
            </a:r>
            <a:r>
              <a:rPr lang="en-US" sz="2800" dirty="0" err="1" smtClean="0"/>
              <a:t>Syst</a:t>
            </a:r>
            <a:r>
              <a:rPr lang="en-US" sz="2800" dirty="0" smtClean="0"/>
              <a:t> HTN</a:t>
            </a:r>
          </a:p>
          <a:p>
            <a:pPr lvl="1"/>
            <a:r>
              <a:rPr lang="en-US" sz="2800" dirty="0" smtClean="0"/>
              <a:t>In Post MI pts</a:t>
            </a:r>
          </a:p>
          <a:p>
            <a:r>
              <a:rPr lang="en-US" sz="3200" dirty="0" smtClean="0"/>
              <a:t>Newer concepts in ACEI</a:t>
            </a:r>
          </a:p>
          <a:p>
            <a:pPr lvl="1"/>
            <a:r>
              <a:rPr lang="en-US" sz="2800" dirty="0" err="1" smtClean="0"/>
              <a:t>Omapatrilat</a:t>
            </a:r>
            <a:r>
              <a:rPr lang="en-US" sz="2800" dirty="0" smtClean="0"/>
              <a:t> and </a:t>
            </a:r>
            <a:r>
              <a:rPr lang="en-US" sz="2800" dirty="0" err="1" smtClean="0"/>
              <a:t>Sacubitril</a:t>
            </a:r>
            <a:r>
              <a:rPr lang="en-US" sz="2800" dirty="0" smtClean="0"/>
              <a:t>(LCZ696)</a:t>
            </a:r>
          </a:p>
          <a:p>
            <a:r>
              <a:rPr lang="en-US" sz="3200" dirty="0" smtClean="0"/>
              <a:t>Novel therapies in RAAS Inhibition</a:t>
            </a:r>
            <a:endParaRPr lang="en-US" sz="3200" dirty="0"/>
          </a:p>
        </p:txBody>
      </p:sp>
      <p:sp>
        <p:nvSpPr>
          <p:cNvPr id="3" name="Title 2"/>
          <p:cNvSpPr>
            <a:spLocks noGrp="1"/>
          </p:cNvSpPr>
          <p:nvPr>
            <p:ph type="title"/>
          </p:nvPr>
        </p:nvSpPr>
        <p:spPr/>
        <p:txBody>
          <a:bodyPr/>
          <a:lstStyle/>
          <a:p>
            <a:r>
              <a:rPr lang="en-US" dirty="0" smtClean="0"/>
              <a:t>SYNOPSIS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609600"/>
            <a:ext cx="8610600" cy="5397691"/>
          </a:xfrm>
        </p:spPr>
        <p:txBody>
          <a:bodyPr>
            <a:normAutofit/>
          </a:bodyPr>
          <a:lstStyle/>
          <a:p>
            <a:r>
              <a:rPr lang="en-US" dirty="0" smtClean="0"/>
              <a:t>RAMIPRIL</a:t>
            </a:r>
          </a:p>
          <a:p>
            <a:pPr lvl="1"/>
            <a:r>
              <a:rPr lang="en-US" dirty="0" smtClean="0"/>
              <a:t>Distinctive feature – extensive tissue distribution</a:t>
            </a:r>
          </a:p>
          <a:p>
            <a:pPr lvl="1"/>
            <a:r>
              <a:rPr lang="en-US" dirty="0" smtClean="0"/>
              <a:t>Greater local RAAS inhibition -? Therapeutic advantage</a:t>
            </a:r>
          </a:p>
          <a:p>
            <a:pPr lvl="1"/>
            <a:r>
              <a:rPr lang="en-US" dirty="0" smtClean="0"/>
              <a:t>Plasma t-1/2 of </a:t>
            </a:r>
            <a:r>
              <a:rPr lang="en-US" i="1" dirty="0" err="1" smtClean="0"/>
              <a:t>Ramiprilat</a:t>
            </a:r>
            <a:r>
              <a:rPr lang="en-US" i="1" dirty="0" smtClean="0"/>
              <a:t>  </a:t>
            </a:r>
            <a:r>
              <a:rPr lang="en-US" dirty="0" smtClean="0"/>
              <a:t>is 8-18 hrs</a:t>
            </a:r>
          </a:p>
          <a:p>
            <a:pPr lvl="1"/>
            <a:r>
              <a:rPr lang="en-US" dirty="0" smtClean="0"/>
              <a:t>Terminal t-1/2 is longer d/t slow release of tissue bound drug</a:t>
            </a:r>
          </a:p>
          <a:p>
            <a:pPr>
              <a:buNone/>
            </a:pPr>
            <a:endParaRPr lang="en-US" dirty="0" smtClean="0"/>
          </a:p>
          <a:p>
            <a:r>
              <a:rPr lang="en-US" dirty="0" smtClean="0"/>
              <a:t>PERINDOPRIL</a:t>
            </a:r>
          </a:p>
          <a:p>
            <a:pPr lvl="1"/>
            <a:r>
              <a:rPr lang="en-US" dirty="0" smtClean="0"/>
              <a:t>Long acting, slow onset of action</a:t>
            </a:r>
          </a:p>
          <a:p>
            <a:pPr lvl="1"/>
            <a:r>
              <a:rPr lang="en-US" dirty="0" smtClean="0"/>
              <a:t>Although 60% is absorbed only 20% is converted to </a:t>
            </a:r>
            <a:r>
              <a:rPr lang="en-US" i="1" dirty="0" err="1" smtClean="0"/>
              <a:t>perindoprilat</a:t>
            </a:r>
            <a:endParaRPr lang="en-US" i="1" dirty="0" smtClean="0"/>
          </a:p>
          <a:p>
            <a:pPr lvl="1"/>
            <a:r>
              <a:rPr lang="en-US" dirty="0" smtClean="0"/>
              <a:t>Extensive metabolism to other inactive products occur</a:t>
            </a:r>
          </a:p>
          <a:p>
            <a:pPr lvl="1"/>
            <a:r>
              <a:rPr lang="en-US" dirty="0" err="1" smtClean="0"/>
              <a:t>Effficacy</a:t>
            </a:r>
            <a:r>
              <a:rPr lang="en-US" dirty="0" smtClean="0"/>
              <a:t> and tolerance similar to other ACEI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r>
              <a:rPr lang="en-US" dirty="0" smtClean="0"/>
              <a:t>FOSINOPRIL</a:t>
            </a:r>
          </a:p>
          <a:p>
            <a:pPr lvl="1"/>
            <a:r>
              <a:rPr lang="en-US" dirty="0" smtClean="0"/>
              <a:t>Unique </a:t>
            </a:r>
            <a:r>
              <a:rPr lang="en-US" dirty="0" err="1" smtClean="0"/>
              <a:t>phosphinate</a:t>
            </a:r>
            <a:r>
              <a:rPr lang="en-US" dirty="0" smtClean="0"/>
              <a:t> compound</a:t>
            </a:r>
          </a:p>
          <a:p>
            <a:pPr lvl="1"/>
            <a:r>
              <a:rPr lang="en-US" dirty="0" smtClean="0"/>
              <a:t>Eliminated by both liver and kidneys</a:t>
            </a:r>
          </a:p>
          <a:p>
            <a:pPr lvl="1"/>
            <a:r>
              <a:rPr lang="en-US" dirty="0" smtClean="0"/>
              <a:t>t-1/2 not altered </a:t>
            </a:r>
            <a:r>
              <a:rPr lang="en-US" dirty="0" err="1" smtClean="0"/>
              <a:t>byrenal</a:t>
            </a:r>
            <a:r>
              <a:rPr lang="en-US" dirty="0" smtClean="0"/>
              <a:t> impairment and dose remains the same</a:t>
            </a:r>
          </a:p>
          <a:p>
            <a:pPr lvl="1"/>
            <a:r>
              <a:rPr lang="en-US" dirty="0" err="1" smtClean="0"/>
              <a:t>Howeve</a:t>
            </a:r>
            <a:r>
              <a:rPr lang="en-US" dirty="0" smtClean="0"/>
              <a:t> is a </a:t>
            </a:r>
            <a:r>
              <a:rPr lang="en-US" dirty="0" err="1" smtClean="0"/>
              <a:t>prodrug</a:t>
            </a:r>
            <a:r>
              <a:rPr lang="en-US" dirty="0" smtClean="0"/>
              <a:t> and one daily dosing</a:t>
            </a:r>
          </a:p>
          <a:p>
            <a:pPr lvl="1"/>
            <a:r>
              <a:rPr lang="en-US" dirty="0" smtClean="0"/>
              <a:t>More first dose hypotension</a:t>
            </a:r>
          </a:p>
          <a:p>
            <a:pPr lvl="1"/>
            <a:endParaRPr lang="en-US" dirty="0" smtClean="0"/>
          </a:p>
          <a:p>
            <a:r>
              <a:rPr lang="en-US" dirty="0" smtClean="0"/>
              <a:t>LISINOPRIL</a:t>
            </a:r>
          </a:p>
          <a:p>
            <a:pPr lvl="1"/>
            <a:r>
              <a:rPr lang="en-US" dirty="0" smtClean="0"/>
              <a:t>Slow oral absorption unaffected by food</a:t>
            </a:r>
          </a:p>
          <a:p>
            <a:pPr lvl="1"/>
            <a:r>
              <a:rPr lang="en-US" dirty="0" smtClean="0"/>
              <a:t>First dose hypotension less likely</a:t>
            </a:r>
          </a:p>
          <a:p>
            <a:pPr lvl="1"/>
            <a:r>
              <a:rPr lang="en-US" dirty="0" smtClean="0"/>
              <a:t>Single daily dose</a:t>
            </a:r>
          </a:p>
          <a:p>
            <a:pPr lvl="1"/>
            <a:r>
              <a:rPr lang="en-US" dirty="0" smtClean="0"/>
              <a:t>Uniform action round the clock</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943600"/>
          </a:xfrm>
        </p:spPr>
        <p:txBody>
          <a:bodyPr>
            <a:normAutofit/>
          </a:bodyPr>
          <a:lstStyle/>
          <a:p>
            <a:r>
              <a:rPr lang="en-US" dirty="0" smtClean="0"/>
              <a:t>QUINAPRIL</a:t>
            </a:r>
          </a:p>
          <a:p>
            <a:pPr lvl="1"/>
            <a:r>
              <a:rPr lang="en-US" dirty="0" smtClean="0"/>
              <a:t>Rapid conversion to </a:t>
            </a:r>
            <a:r>
              <a:rPr lang="en-US" i="1" dirty="0" err="1" smtClean="0"/>
              <a:t>Quinaprilat</a:t>
            </a:r>
            <a:r>
              <a:rPr lang="en-US" i="1" dirty="0" smtClean="0"/>
              <a:t> </a:t>
            </a:r>
          </a:p>
          <a:p>
            <a:pPr lvl="1"/>
            <a:r>
              <a:rPr lang="en-US" dirty="0" smtClean="0"/>
              <a:t>Highly tissue bound and has a biphasic plasma t-1/2 of 2 and 24 hrs</a:t>
            </a:r>
          </a:p>
          <a:p>
            <a:pPr lvl="1"/>
            <a:endParaRPr lang="en-US" dirty="0" smtClean="0"/>
          </a:p>
          <a:p>
            <a:r>
              <a:rPr lang="en-US" dirty="0" smtClean="0"/>
              <a:t>TRANDOLAPRIL</a:t>
            </a:r>
          </a:p>
          <a:p>
            <a:pPr lvl="1"/>
            <a:r>
              <a:rPr lang="en-US" dirty="0" smtClean="0"/>
              <a:t>40-60% </a:t>
            </a:r>
            <a:r>
              <a:rPr lang="en-US" dirty="0" err="1" smtClean="0"/>
              <a:t>bioavaliable</a:t>
            </a:r>
            <a:endParaRPr lang="en-US" dirty="0" smtClean="0"/>
          </a:p>
          <a:p>
            <a:pPr lvl="1"/>
            <a:r>
              <a:rPr lang="en-US" dirty="0" smtClean="0"/>
              <a:t>Peak effect at 4-6 hours</a:t>
            </a:r>
          </a:p>
          <a:p>
            <a:pPr lvl="1"/>
            <a:r>
              <a:rPr lang="en-US" dirty="0" smtClean="0"/>
              <a:t>Long acting and suitable for once daily dosing</a:t>
            </a:r>
          </a:p>
          <a:p>
            <a:pPr lvl="1"/>
            <a:endParaRPr lang="en-US" dirty="0" smtClean="0"/>
          </a:p>
          <a:p>
            <a:r>
              <a:rPr lang="en-US" dirty="0" smtClean="0"/>
              <a:t>IMIDAPRIL</a:t>
            </a:r>
          </a:p>
          <a:p>
            <a:pPr lvl="1"/>
            <a:r>
              <a:rPr lang="en-US" dirty="0" smtClean="0"/>
              <a:t>40%bioavailable</a:t>
            </a:r>
          </a:p>
          <a:p>
            <a:pPr lvl="1"/>
            <a:r>
              <a:rPr lang="en-US" dirty="0" smtClean="0"/>
              <a:t>Affected by meals</a:t>
            </a:r>
          </a:p>
          <a:p>
            <a:pPr lvl="1"/>
            <a:r>
              <a:rPr lang="en-US" dirty="0" smtClean="0"/>
              <a:t>Peak effect at 6-8 hrs and plasma t-1/2 &gt;24 hrs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err="1" smtClean="0"/>
              <a:t>Pharmacogenomics</a:t>
            </a:r>
            <a:r>
              <a:rPr lang="en-US" dirty="0" smtClean="0"/>
              <a:t> </a:t>
            </a:r>
            <a:endParaRPr lang="en-US" dirty="0"/>
          </a:p>
        </p:txBody>
      </p:sp>
      <p:sp>
        <p:nvSpPr>
          <p:cNvPr id="3" name="Content Placeholder 2"/>
          <p:cNvSpPr>
            <a:spLocks noGrp="1"/>
          </p:cNvSpPr>
          <p:nvPr>
            <p:ph idx="1"/>
          </p:nvPr>
        </p:nvSpPr>
        <p:spPr>
          <a:xfrm>
            <a:off x="457200" y="1143000"/>
            <a:ext cx="8229600" cy="4864291"/>
          </a:xfrm>
        </p:spPr>
        <p:txBody>
          <a:bodyPr>
            <a:normAutofit fontScale="92500" lnSpcReduction="20000"/>
          </a:bodyPr>
          <a:lstStyle/>
          <a:p>
            <a:r>
              <a:rPr lang="en-US" dirty="0" smtClean="0"/>
              <a:t>Found to be less effective in young and elderly blacks because are found to have less PRA.</a:t>
            </a:r>
          </a:p>
          <a:p>
            <a:endParaRPr lang="en-US" dirty="0" smtClean="0"/>
          </a:p>
          <a:p>
            <a:r>
              <a:rPr lang="en-US" dirty="0" smtClean="0"/>
              <a:t>Adding drugs which increase PRA like diuretics have found to increase response to therapy</a:t>
            </a:r>
          </a:p>
          <a:p>
            <a:endParaRPr lang="en-US" dirty="0" smtClean="0"/>
          </a:p>
          <a:p>
            <a:r>
              <a:rPr lang="en-US" dirty="0" smtClean="0"/>
              <a:t>An insertion(I)/deletion(D) polymorphism in the ACE gene that correlates with ACE activity such that </a:t>
            </a:r>
          </a:p>
          <a:p>
            <a:pPr lvl="1"/>
            <a:r>
              <a:rPr lang="en-US" dirty="0" smtClean="0"/>
              <a:t>ACE levels are highest in patients who are homozygous for the ACE D allele- </a:t>
            </a:r>
            <a:r>
              <a:rPr lang="en-US" b="1" dirty="0" smtClean="0"/>
              <a:t>DD</a:t>
            </a:r>
          </a:p>
          <a:p>
            <a:pPr lvl="1"/>
            <a:r>
              <a:rPr lang="en-US" dirty="0" smtClean="0"/>
              <a:t>lowest in patients homozygous for the ACE I allele- </a:t>
            </a:r>
            <a:r>
              <a:rPr lang="en-US" b="1" dirty="0" smtClean="0"/>
              <a:t>II</a:t>
            </a:r>
            <a:r>
              <a:rPr lang="en-US" dirty="0" smtClean="0"/>
              <a:t> </a:t>
            </a:r>
          </a:p>
          <a:p>
            <a:pPr lvl="1"/>
            <a:r>
              <a:rPr lang="en-US" dirty="0" smtClean="0"/>
              <a:t>intermediate in those who are heterozygous- </a:t>
            </a:r>
            <a:r>
              <a:rPr lang="en-US" b="1" dirty="0" smtClean="0"/>
              <a:t>ID</a:t>
            </a:r>
            <a:endParaRPr lang="en-US" dirty="0" smtClean="0"/>
          </a:p>
          <a:p>
            <a:r>
              <a:rPr lang="en-US" dirty="0" err="1" smtClean="0"/>
              <a:t>Angioedema</a:t>
            </a:r>
            <a:r>
              <a:rPr lang="en-US" dirty="0" smtClean="0"/>
              <a:t> more in whites.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ACEI – salient features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Bioavailability : highest – captopril; least – </a:t>
            </a:r>
            <a:r>
              <a:rPr lang="en-US" dirty="0" err="1" smtClean="0"/>
              <a:t>perindopril</a:t>
            </a:r>
            <a:endParaRPr lang="en-US" dirty="0" smtClean="0"/>
          </a:p>
          <a:p>
            <a:endParaRPr lang="en-US" dirty="0" smtClean="0"/>
          </a:p>
          <a:p>
            <a:r>
              <a:rPr lang="en-US" dirty="0" smtClean="0"/>
              <a:t>Most </a:t>
            </a:r>
            <a:r>
              <a:rPr lang="en-US" dirty="0" err="1" smtClean="0"/>
              <a:t>prodrugs</a:t>
            </a:r>
            <a:r>
              <a:rPr lang="en-US" dirty="0" smtClean="0"/>
              <a:t> are carboxyl derivatives except </a:t>
            </a:r>
            <a:r>
              <a:rPr lang="en-US" dirty="0" err="1" smtClean="0"/>
              <a:t>fosinopril</a:t>
            </a:r>
            <a:endParaRPr lang="en-US" dirty="0" smtClean="0"/>
          </a:p>
          <a:p>
            <a:endParaRPr lang="en-US" dirty="0" smtClean="0"/>
          </a:p>
          <a:p>
            <a:r>
              <a:rPr lang="en-US" dirty="0" smtClean="0"/>
              <a:t>Time to peak action – fastest captopril ( 1 hr)</a:t>
            </a:r>
          </a:p>
          <a:p>
            <a:endParaRPr lang="en-US" dirty="0" smtClean="0"/>
          </a:p>
          <a:p>
            <a:r>
              <a:rPr lang="en-US" dirty="0" smtClean="0"/>
              <a:t>Elimination t ½ - longest with </a:t>
            </a:r>
            <a:r>
              <a:rPr lang="en-US" dirty="0" err="1" smtClean="0"/>
              <a:t>ramipril</a:t>
            </a:r>
            <a:r>
              <a:rPr lang="en-US" dirty="0" smtClean="0"/>
              <a:t> (8-48 hrs)</a:t>
            </a:r>
          </a:p>
          <a:p>
            <a:endParaRPr lang="en-US" dirty="0" smtClean="0"/>
          </a:p>
          <a:p>
            <a:r>
              <a:rPr lang="en-US" dirty="0" smtClean="0"/>
              <a:t>ACEI with duration of action &gt; 24 hrs : </a:t>
            </a:r>
            <a:r>
              <a:rPr lang="en-US" dirty="0" err="1" smtClean="0"/>
              <a:t>enalapril,lisinopril,ramipril</a:t>
            </a:r>
            <a:r>
              <a:rPr lang="en-US" dirty="0" smtClean="0"/>
              <a:t> and </a:t>
            </a:r>
            <a:r>
              <a:rPr lang="en-US" dirty="0" err="1" smtClean="0"/>
              <a:t>perindopril</a:t>
            </a:r>
            <a:endParaRPr lang="en-US" dirty="0" smtClean="0"/>
          </a:p>
          <a:p>
            <a:endParaRPr lang="en-US" dirty="0" smtClean="0"/>
          </a:p>
          <a:p>
            <a:r>
              <a:rPr lang="en-US" dirty="0" smtClean="0"/>
              <a:t>Captopril is the only ACEI to cross BBB but its clinical significance is unknown</a:t>
            </a:r>
          </a:p>
          <a:p>
            <a:endParaRPr lang="en-US"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ACEI- hemodynamic effects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ACEI are beneficial in many ways </a:t>
            </a:r>
          </a:p>
          <a:p>
            <a:endParaRPr lang="en-US" dirty="0" smtClean="0"/>
          </a:p>
          <a:p>
            <a:r>
              <a:rPr lang="en-US" dirty="0" smtClean="0"/>
              <a:t>Prevents generation of </a:t>
            </a:r>
            <a:r>
              <a:rPr lang="en-US" dirty="0" err="1" smtClean="0"/>
              <a:t>angiotensin</a:t>
            </a:r>
            <a:r>
              <a:rPr lang="en-US" dirty="0" smtClean="0"/>
              <a:t> II</a:t>
            </a:r>
          </a:p>
          <a:p>
            <a:endParaRPr lang="en-US" dirty="0" smtClean="0"/>
          </a:p>
          <a:p>
            <a:r>
              <a:rPr lang="en-US" dirty="0" smtClean="0"/>
              <a:t>Useful in conditions in which the RAAS is </a:t>
            </a:r>
            <a:r>
              <a:rPr lang="en-US" dirty="0" err="1" smtClean="0"/>
              <a:t>dysregulated</a:t>
            </a:r>
            <a:r>
              <a:rPr lang="en-US" dirty="0" smtClean="0"/>
              <a:t> like Essential hypertension and </a:t>
            </a:r>
            <a:r>
              <a:rPr lang="en-US" dirty="0" err="1" smtClean="0"/>
              <a:t>Renovascular</a:t>
            </a:r>
            <a:r>
              <a:rPr lang="en-US" dirty="0" smtClean="0"/>
              <a:t> hypertension</a:t>
            </a:r>
          </a:p>
          <a:p>
            <a:endParaRPr lang="en-US" dirty="0" smtClean="0"/>
          </a:p>
          <a:p>
            <a:r>
              <a:rPr lang="en-US" dirty="0" smtClean="0"/>
              <a:t>Decreases the peripheral vascular resistance and causes Fall in systolic and diastolic BP without affecting the cardiac output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638800"/>
          </a:xfrm>
        </p:spPr>
        <p:txBody>
          <a:bodyPr>
            <a:normAutofit/>
          </a:bodyPr>
          <a:lstStyle/>
          <a:p>
            <a:pPr algn="ctr"/>
            <a:r>
              <a:rPr lang="en-US" dirty="0" smtClean="0"/>
              <a:t>Treatment with ACE inhibitors</a:t>
            </a:r>
          </a:p>
          <a:p>
            <a:pPr algn="ctr"/>
            <a:endParaRPr lang="en-US" dirty="0" smtClean="0"/>
          </a:p>
          <a:p>
            <a:pPr algn="ctr"/>
            <a:r>
              <a:rPr lang="en-US" dirty="0" smtClean="0"/>
              <a:t>feed back increase in </a:t>
            </a:r>
            <a:r>
              <a:rPr lang="en-US" dirty="0" err="1" smtClean="0"/>
              <a:t>renin</a:t>
            </a:r>
            <a:r>
              <a:rPr lang="en-US" dirty="0" smtClean="0"/>
              <a:t> release</a:t>
            </a:r>
          </a:p>
          <a:p>
            <a:pPr algn="ctr"/>
            <a:endParaRPr lang="en-US" dirty="0" smtClean="0"/>
          </a:p>
          <a:p>
            <a:pPr algn="ctr"/>
            <a:r>
              <a:rPr lang="en-US" dirty="0" smtClean="0"/>
              <a:t>overproduction of </a:t>
            </a:r>
            <a:r>
              <a:rPr lang="en-US" dirty="0" err="1" smtClean="0"/>
              <a:t>Ang</a:t>
            </a:r>
            <a:r>
              <a:rPr lang="en-US" dirty="0" smtClean="0"/>
              <a:t> I </a:t>
            </a:r>
          </a:p>
          <a:p>
            <a:pPr algn="ctr"/>
            <a:endParaRPr lang="en-US" dirty="0" smtClean="0"/>
          </a:p>
          <a:p>
            <a:pPr algn="ctr"/>
            <a:r>
              <a:rPr lang="en-US" dirty="0" smtClean="0"/>
              <a:t>diverted to produce more </a:t>
            </a:r>
            <a:r>
              <a:rPr lang="en-US" dirty="0" err="1" smtClean="0"/>
              <a:t>Ang</a:t>
            </a:r>
            <a:r>
              <a:rPr lang="en-US" dirty="0" smtClean="0"/>
              <a:t> (1-7) which has vasodilator property</a:t>
            </a:r>
          </a:p>
          <a:p>
            <a:pPr algn="ctr"/>
            <a:endParaRPr lang="en-US" dirty="0" smtClean="0"/>
          </a:p>
          <a:p>
            <a:pPr algn="ctr"/>
            <a:r>
              <a:rPr lang="en-US" dirty="0" smtClean="0"/>
              <a:t> also contribute to the BP lowering action of ACE inhibitors.</a:t>
            </a:r>
            <a:endParaRPr lang="en-US" dirty="0"/>
          </a:p>
        </p:txBody>
      </p:sp>
      <p:cxnSp>
        <p:nvCxnSpPr>
          <p:cNvPr id="5" name="Straight Arrow Connector 4"/>
          <p:cNvCxnSpPr/>
          <p:nvPr/>
        </p:nvCxnSpPr>
        <p:spPr>
          <a:xfrm rot="5400000">
            <a:off x="4229100" y="1257300"/>
            <a:ext cx="533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5400000">
            <a:off x="4229894" y="2247106"/>
            <a:ext cx="533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4228306" y="3161506"/>
            <a:ext cx="533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229894" y="4533106"/>
            <a:ext cx="533400" cy="1588"/>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b="1" dirty="0" smtClean="0"/>
              <a:t>INDICATIONS OF ACEI</a:t>
            </a:r>
            <a:endParaRPr lang="en-US" sz="4000" b="1" dirty="0"/>
          </a:p>
        </p:txBody>
      </p:sp>
      <p:sp>
        <p:nvSpPr>
          <p:cNvPr id="3" name="Content Placeholder 2"/>
          <p:cNvSpPr>
            <a:spLocks noGrp="1"/>
          </p:cNvSpPr>
          <p:nvPr>
            <p:ph idx="1"/>
          </p:nvPr>
        </p:nvSpPr>
        <p:spPr/>
        <p:txBody>
          <a:bodyPr>
            <a:noAutofit/>
          </a:bodyPr>
          <a:lstStyle/>
          <a:p>
            <a:pPr marL="914400" indent="-914400">
              <a:buFont typeface="Wingdings" pitchFamily="2" charset="2"/>
              <a:buChar char="ü"/>
            </a:pPr>
            <a:r>
              <a:rPr lang="en-US" sz="2400" dirty="0" smtClean="0"/>
              <a:t>Heart failure</a:t>
            </a:r>
          </a:p>
          <a:p>
            <a:pPr marL="914400" indent="-914400">
              <a:buFont typeface="Wingdings" pitchFamily="2" charset="2"/>
              <a:buChar char="ü"/>
            </a:pPr>
            <a:r>
              <a:rPr lang="en-US" sz="2400" dirty="0" smtClean="0"/>
              <a:t>AMI</a:t>
            </a:r>
          </a:p>
          <a:p>
            <a:pPr marL="914400" indent="-914400">
              <a:buFont typeface="Wingdings" pitchFamily="2" charset="2"/>
              <a:buChar char="ü"/>
            </a:pPr>
            <a:r>
              <a:rPr lang="en-US" sz="2400" dirty="0" smtClean="0"/>
              <a:t>Hypertension</a:t>
            </a:r>
          </a:p>
          <a:p>
            <a:pPr marL="914400" indent="-914400">
              <a:buFont typeface="Wingdings" pitchFamily="2" charset="2"/>
              <a:buChar char="ü"/>
            </a:pPr>
            <a:r>
              <a:rPr lang="en-US" sz="2400" dirty="0" smtClean="0"/>
              <a:t>Diabetic nephropathy</a:t>
            </a:r>
          </a:p>
          <a:p>
            <a:pPr marL="914400" indent="-914400">
              <a:buFont typeface="Wingdings" pitchFamily="2" charset="2"/>
              <a:buChar char="ü"/>
            </a:pPr>
            <a:r>
              <a:rPr lang="en-US" sz="2400" dirty="0" smtClean="0"/>
              <a:t>Scleroderma crisis </a:t>
            </a:r>
          </a:p>
          <a:p>
            <a:pPr marL="914400" indent="-914400">
              <a:buFont typeface="Wingdings" pitchFamily="2" charset="2"/>
              <a:buChar char="ü"/>
            </a:pPr>
            <a:r>
              <a:rPr lang="en-US" sz="2400" dirty="0" smtClean="0"/>
              <a:t>Captopril test to diagnose </a:t>
            </a:r>
            <a:r>
              <a:rPr lang="en-US" sz="2400" dirty="0" err="1" smtClean="0"/>
              <a:t>renovascular</a:t>
            </a:r>
            <a:r>
              <a:rPr lang="en-US" sz="2400" dirty="0" smtClean="0"/>
              <a:t> HTN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ACEI in Chronic HF</a:t>
            </a:r>
            <a:endParaRPr lang="en-US" dirty="0"/>
          </a:p>
        </p:txBody>
      </p:sp>
      <p:pic>
        <p:nvPicPr>
          <p:cNvPr id="209922" name="Picture 2"/>
          <p:cNvPicPr>
            <a:picLocks noGrp="1" noChangeAspect="1" noChangeArrowheads="1"/>
          </p:cNvPicPr>
          <p:nvPr>
            <p:ph idx="1"/>
          </p:nvPr>
        </p:nvPicPr>
        <p:blipFill>
          <a:blip r:embed="rId2"/>
          <a:srcRect/>
          <a:stretch>
            <a:fillRect/>
          </a:stretch>
        </p:blipFill>
        <p:spPr bwMode="auto">
          <a:xfrm>
            <a:off x="838200" y="1963594"/>
            <a:ext cx="7086600" cy="3763381"/>
          </a:xfrm>
          <a:prstGeom prst="rect">
            <a:avLst/>
          </a:prstGeom>
          <a:noFill/>
          <a:ln w="9525">
            <a:noFill/>
            <a:miter lim="800000"/>
            <a:headEnd/>
            <a:tailEnd/>
          </a:ln>
          <a:effectLst/>
        </p:spPr>
      </p:pic>
      <p:sp>
        <p:nvSpPr>
          <p:cNvPr id="4" name="Rectangle 3"/>
          <p:cNvSpPr/>
          <p:nvPr/>
        </p:nvSpPr>
        <p:spPr>
          <a:xfrm>
            <a:off x="914400" y="4191000"/>
            <a:ext cx="6172200" cy="381000"/>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229600" cy="1143000"/>
          </a:xfrm>
        </p:spPr>
        <p:txBody>
          <a:bodyPr/>
          <a:lstStyle/>
          <a:p>
            <a:r>
              <a:rPr lang="en-US" dirty="0" smtClean="0"/>
              <a:t>Adverse effects</a:t>
            </a:r>
            <a:endParaRPr lang="en-US" dirty="0"/>
          </a:p>
        </p:txBody>
      </p:sp>
      <p:pic>
        <p:nvPicPr>
          <p:cNvPr id="3074" name="Picture 2"/>
          <p:cNvPicPr>
            <a:picLocks noGrp="1" noChangeAspect="1" noChangeArrowheads="1"/>
          </p:cNvPicPr>
          <p:nvPr>
            <p:ph idx="1"/>
          </p:nvPr>
        </p:nvPicPr>
        <p:blipFill>
          <a:blip r:embed="rId2"/>
          <a:srcRect l="49024" t="30561" r="9007" b="19096"/>
          <a:stretch>
            <a:fillRect/>
          </a:stretch>
        </p:blipFill>
        <p:spPr bwMode="auto">
          <a:xfrm>
            <a:off x="914400" y="1371600"/>
            <a:ext cx="6781800" cy="4379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The </a:t>
            </a:r>
            <a:r>
              <a:rPr lang="en-US" dirty="0" err="1" smtClean="0"/>
              <a:t>Renin</a:t>
            </a:r>
            <a:r>
              <a:rPr lang="en-US" dirty="0" smtClean="0"/>
              <a:t> </a:t>
            </a:r>
            <a:r>
              <a:rPr lang="en-US" dirty="0" err="1" smtClean="0"/>
              <a:t>Angiotensin</a:t>
            </a:r>
            <a:r>
              <a:rPr lang="en-US" dirty="0" smtClean="0"/>
              <a:t> </a:t>
            </a:r>
            <a:r>
              <a:rPr lang="en-US" dirty="0" err="1" smtClean="0"/>
              <a:t>Aldosterone</a:t>
            </a:r>
            <a:r>
              <a:rPr lang="en-US" dirty="0" smtClean="0"/>
              <a:t> System (RAAS) </a:t>
            </a:r>
            <a:endParaRPr lang="en-US" dirty="0"/>
          </a:p>
        </p:txBody>
      </p:sp>
      <p:pic>
        <p:nvPicPr>
          <p:cNvPr id="4" name="Picture 2"/>
          <p:cNvPicPr>
            <a:picLocks noGrp="1" noChangeAspect="1" noChangeArrowheads="1"/>
          </p:cNvPicPr>
          <p:nvPr>
            <p:ph idx="1"/>
          </p:nvPr>
        </p:nvPicPr>
        <p:blipFill>
          <a:blip r:embed="rId3"/>
          <a:srcRect l="8031" t="13201" r="11935" b="8680"/>
          <a:stretch>
            <a:fillRect/>
          </a:stretch>
        </p:blipFill>
        <p:spPr bwMode="auto">
          <a:xfrm>
            <a:off x="457200" y="1486028"/>
            <a:ext cx="8229600" cy="45161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550091"/>
          </a:xfrm>
        </p:spPr>
        <p:txBody>
          <a:bodyPr>
            <a:normAutofit lnSpcReduction="10000"/>
          </a:bodyPr>
          <a:lstStyle/>
          <a:p>
            <a:r>
              <a:rPr lang="en-US" dirty="0" smtClean="0"/>
              <a:t>First dose hypotension more in diuretic treated HF patients</a:t>
            </a:r>
          </a:p>
          <a:p>
            <a:r>
              <a:rPr lang="en-US" dirty="0" err="1" smtClean="0"/>
              <a:t>Hyperkalemia</a:t>
            </a:r>
            <a:r>
              <a:rPr lang="en-US" dirty="0" smtClean="0"/>
              <a:t> more in patients with impaired renal function and those taking potassium sparing diuretics and NSAIDs</a:t>
            </a:r>
          </a:p>
          <a:p>
            <a:r>
              <a:rPr lang="en-US" b="1" dirty="0" smtClean="0"/>
              <a:t>Cough</a:t>
            </a:r>
          </a:p>
          <a:p>
            <a:pPr lvl="1"/>
            <a:r>
              <a:rPr lang="en-US" dirty="0" smtClean="0"/>
              <a:t>in </a:t>
            </a:r>
            <a:r>
              <a:rPr lang="en-US" b="1" dirty="0" smtClean="0"/>
              <a:t>10-15%</a:t>
            </a:r>
            <a:r>
              <a:rPr lang="en-US" dirty="0" smtClean="0"/>
              <a:t> </a:t>
            </a:r>
            <a:r>
              <a:rPr lang="en-US" b="1" dirty="0" smtClean="0"/>
              <a:t>*</a:t>
            </a:r>
            <a:r>
              <a:rPr lang="en-US" dirty="0" smtClean="0"/>
              <a:t>of pts within 1-8 weeks</a:t>
            </a:r>
          </a:p>
          <a:p>
            <a:pPr lvl="1"/>
            <a:r>
              <a:rPr lang="en-US" dirty="0" smtClean="0"/>
              <a:t>not dose related, subsides 4-6 days after stopping</a:t>
            </a:r>
          </a:p>
          <a:p>
            <a:pPr lvl="1"/>
            <a:r>
              <a:rPr lang="en-US" dirty="0" smtClean="0"/>
              <a:t>Is due to </a:t>
            </a:r>
            <a:r>
              <a:rPr lang="en-US" dirty="0" err="1" smtClean="0"/>
              <a:t>bradykinin</a:t>
            </a:r>
            <a:r>
              <a:rPr lang="en-US" dirty="0" smtClean="0"/>
              <a:t> </a:t>
            </a:r>
            <a:r>
              <a:rPr lang="en-US" dirty="0" err="1" smtClean="0"/>
              <a:t>potentiation</a:t>
            </a:r>
            <a:r>
              <a:rPr lang="en-US" dirty="0" smtClean="0"/>
              <a:t>(inhibition of </a:t>
            </a:r>
            <a:r>
              <a:rPr lang="en-US" dirty="0" err="1" smtClean="0"/>
              <a:t>kininase</a:t>
            </a:r>
            <a:r>
              <a:rPr lang="en-US" dirty="0" smtClean="0"/>
              <a:t> II and its breakdown) in lungs of susceptible individuals</a:t>
            </a:r>
          </a:p>
          <a:p>
            <a:pPr lvl="1"/>
            <a:r>
              <a:rPr lang="en-US" dirty="0" smtClean="0"/>
              <a:t>Activates the </a:t>
            </a:r>
            <a:r>
              <a:rPr lang="en-US" dirty="0" err="1" smtClean="0"/>
              <a:t>Nociceptive</a:t>
            </a:r>
            <a:r>
              <a:rPr lang="en-US" dirty="0" smtClean="0"/>
              <a:t> sensory </a:t>
            </a:r>
            <a:r>
              <a:rPr lang="en-US" dirty="0" err="1" smtClean="0"/>
              <a:t>fibres</a:t>
            </a:r>
            <a:r>
              <a:rPr lang="en-US" dirty="0" smtClean="0"/>
              <a:t> in the lungs that trigger the cough</a:t>
            </a:r>
          </a:p>
          <a:p>
            <a:pPr lvl="1" algn="r"/>
            <a:r>
              <a:rPr lang="en-US" b="1" dirty="0" smtClean="0"/>
              <a:t>*</a:t>
            </a:r>
            <a:r>
              <a:rPr lang="en-US" b="1" dirty="0" err="1" smtClean="0"/>
              <a:t>Braunwald</a:t>
            </a:r>
            <a:r>
              <a:rPr lang="en-US" b="1" dirty="0" smtClean="0"/>
              <a:t> 10</a:t>
            </a:r>
            <a:r>
              <a:rPr lang="en-US" b="1" baseline="30000" dirty="0" smtClean="0"/>
              <a:t>th</a:t>
            </a:r>
            <a:endParaRPr lang="en-US"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4114800" cy="488950"/>
          </a:xfrm>
        </p:spPr>
        <p:txBody>
          <a:bodyPr>
            <a:normAutofit fontScale="90000"/>
          </a:bodyPr>
          <a:lstStyle/>
          <a:p>
            <a:pPr algn="ctr"/>
            <a:r>
              <a:rPr lang="en-US" dirty="0" err="1" smtClean="0"/>
              <a:t>Angioedema</a:t>
            </a:r>
            <a:endParaRPr lang="en-US" dirty="0"/>
          </a:p>
        </p:txBody>
      </p:sp>
      <p:sp>
        <p:nvSpPr>
          <p:cNvPr id="5" name="Content Placeholder 4"/>
          <p:cNvSpPr>
            <a:spLocks noGrp="1"/>
          </p:cNvSpPr>
          <p:nvPr>
            <p:ph sz="quarter" idx="2"/>
          </p:nvPr>
        </p:nvSpPr>
        <p:spPr>
          <a:xfrm>
            <a:off x="609600" y="2209800"/>
            <a:ext cx="7848600" cy="2133600"/>
          </a:xfrm>
        </p:spPr>
        <p:txBody>
          <a:bodyPr>
            <a:normAutofit fontScale="92500" lnSpcReduction="10000"/>
          </a:bodyPr>
          <a:lstStyle/>
          <a:p>
            <a:pPr lvl="1">
              <a:buFont typeface="Wingdings" pitchFamily="2" charset="2"/>
              <a:buChar char="§"/>
            </a:pPr>
            <a:r>
              <a:rPr lang="en-US" b="1" dirty="0" smtClean="0"/>
              <a:t>Occurs in ~1% of pts*</a:t>
            </a:r>
          </a:p>
          <a:p>
            <a:pPr lvl="1">
              <a:buFont typeface="Wingdings" pitchFamily="2" charset="2"/>
              <a:buChar char="§"/>
            </a:pPr>
            <a:r>
              <a:rPr lang="en-US" dirty="0" smtClean="0"/>
              <a:t>Develops within hours to few days</a:t>
            </a:r>
          </a:p>
          <a:p>
            <a:pPr lvl="1">
              <a:buFont typeface="Wingdings" pitchFamily="2" charset="2"/>
              <a:buChar char="§"/>
            </a:pPr>
            <a:r>
              <a:rPr lang="en-US" dirty="0" smtClean="0"/>
              <a:t>Pathogenesis is similar to cough</a:t>
            </a:r>
          </a:p>
          <a:p>
            <a:pPr lvl="1">
              <a:buFont typeface="Wingdings" pitchFamily="2" charset="2"/>
              <a:buChar char="§"/>
            </a:pPr>
            <a:r>
              <a:rPr lang="en-US" dirty="0" smtClean="0"/>
              <a:t>Found in higher incidence in those concomitantly using DPP IV inhibitors as DPP is also responsible for substance P breakdown</a:t>
            </a:r>
          </a:p>
          <a:p>
            <a:pPr lvl="1" algn="r">
              <a:buFont typeface="Wingdings" pitchFamily="2" charset="2"/>
              <a:buChar char="§"/>
            </a:pPr>
            <a:r>
              <a:rPr lang="en-US" b="1" dirty="0" smtClean="0"/>
              <a:t>*</a:t>
            </a:r>
            <a:r>
              <a:rPr lang="en-US" b="1" dirty="0" err="1" smtClean="0"/>
              <a:t>Braunwald</a:t>
            </a:r>
            <a:r>
              <a:rPr lang="en-US" b="1" dirty="0" smtClean="0"/>
              <a:t> 10</a:t>
            </a:r>
            <a:r>
              <a:rPr lang="en-US" b="1" baseline="30000" dirty="0" smtClean="0"/>
              <a:t>th</a:t>
            </a:r>
            <a:endParaRPr lang="en-US" b="1" dirty="0" smtClean="0"/>
          </a:p>
          <a:p>
            <a:pPr lvl="1" algn="r">
              <a:buFont typeface="Wingdings" pitchFamily="2" charset="2"/>
              <a:buChar char="§"/>
            </a:pPr>
            <a:endParaRPr lang="en-US" dirty="0"/>
          </a:p>
        </p:txBody>
      </p:sp>
      <p:pic>
        <p:nvPicPr>
          <p:cNvPr id="210946" name="Picture 2"/>
          <p:cNvPicPr>
            <a:picLocks noGrp="1" noChangeAspect="1" noChangeArrowheads="1"/>
          </p:cNvPicPr>
          <p:nvPr>
            <p:ph sz="quarter" idx="4"/>
          </p:nvPr>
        </p:nvPicPr>
        <p:blipFill>
          <a:blip r:embed="rId3"/>
          <a:srcRect/>
          <a:stretch>
            <a:fillRect/>
          </a:stretch>
        </p:blipFill>
        <p:spPr bwMode="auto">
          <a:xfrm>
            <a:off x="6324600" y="304800"/>
            <a:ext cx="2388816" cy="1942655"/>
          </a:xfrm>
          <a:prstGeom prst="rect">
            <a:avLst/>
          </a:prstGeom>
          <a:noFill/>
          <a:ln w="9525">
            <a:noFill/>
            <a:miter lim="800000"/>
            <a:headEnd/>
            <a:tailEnd/>
          </a:ln>
          <a:effectLst/>
        </p:spPr>
      </p:pic>
      <p:pic>
        <p:nvPicPr>
          <p:cNvPr id="210947" name="Picture 3"/>
          <p:cNvPicPr>
            <a:picLocks noChangeAspect="1" noChangeArrowheads="1"/>
          </p:cNvPicPr>
          <p:nvPr/>
        </p:nvPicPr>
        <p:blipFill>
          <a:blip r:embed="rId4"/>
          <a:srcRect/>
          <a:stretch>
            <a:fillRect/>
          </a:stretch>
        </p:blipFill>
        <p:spPr bwMode="auto">
          <a:xfrm>
            <a:off x="914400" y="4495800"/>
            <a:ext cx="7115175" cy="1952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791200"/>
          </a:xfrm>
        </p:spPr>
        <p:txBody>
          <a:bodyPr>
            <a:normAutofit/>
          </a:bodyPr>
          <a:lstStyle/>
          <a:p>
            <a:r>
              <a:rPr lang="en-US" b="1" dirty="0" err="1" smtClean="0"/>
              <a:t>Rashes,urticaria</a:t>
            </a:r>
            <a:r>
              <a:rPr lang="en-US" b="1" dirty="0" smtClean="0"/>
              <a:t>:</a:t>
            </a:r>
            <a:r>
              <a:rPr lang="en-US" dirty="0" smtClean="0"/>
              <a:t> </a:t>
            </a:r>
          </a:p>
          <a:p>
            <a:pPr lvl="1"/>
            <a:r>
              <a:rPr lang="en-US" dirty="0" smtClean="0"/>
              <a:t>Occurs in 1-4% of patients</a:t>
            </a:r>
            <a:r>
              <a:rPr lang="en-US" b="1" dirty="0" smtClean="0"/>
              <a:t>$</a:t>
            </a:r>
          </a:p>
          <a:p>
            <a:pPr lvl="1"/>
            <a:r>
              <a:rPr lang="en-US" dirty="0" smtClean="0"/>
              <a:t> do not need drug stoppage</a:t>
            </a:r>
          </a:p>
          <a:p>
            <a:pPr lvl="1"/>
            <a:endParaRPr lang="en-US" dirty="0" smtClean="0"/>
          </a:p>
          <a:p>
            <a:r>
              <a:rPr lang="en-US" b="1" dirty="0" err="1" smtClean="0"/>
              <a:t>Dysguesia</a:t>
            </a:r>
            <a:endParaRPr lang="en-US" b="1" dirty="0" smtClean="0"/>
          </a:p>
          <a:p>
            <a:pPr lvl="1"/>
            <a:r>
              <a:rPr lang="en-US" dirty="0" smtClean="0"/>
              <a:t>reversible alteration in the taste sensation</a:t>
            </a:r>
          </a:p>
          <a:p>
            <a:pPr lvl="1"/>
            <a:r>
              <a:rPr lang="en-US" dirty="0" smtClean="0"/>
              <a:t>found in captopril treated patients</a:t>
            </a:r>
          </a:p>
          <a:p>
            <a:pPr lvl="1"/>
            <a:r>
              <a:rPr lang="en-US" dirty="0" smtClean="0"/>
              <a:t>Lower incidence with newer ACEI</a:t>
            </a:r>
          </a:p>
          <a:p>
            <a:pPr lvl="1"/>
            <a:endParaRPr lang="en-US" dirty="0" smtClean="0"/>
          </a:p>
          <a:p>
            <a:r>
              <a:rPr lang="en-US" b="1" dirty="0" err="1" smtClean="0"/>
              <a:t>Granulocytopenia</a:t>
            </a:r>
            <a:r>
              <a:rPr lang="en-US" b="1" dirty="0" smtClean="0"/>
              <a:t> </a:t>
            </a:r>
          </a:p>
          <a:p>
            <a:pPr lvl="1"/>
            <a:r>
              <a:rPr lang="en-US" dirty="0" smtClean="0"/>
              <a:t>Rare but warrants drug withdrawal</a:t>
            </a:r>
          </a:p>
          <a:p>
            <a:pPr marL="365760" lvl="1" indent="-256032" algn="r">
              <a:spcBef>
                <a:spcPts val="400"/>
              </a:spcBef>
              <a:buSzPct val="68000"/>
              <a:buFont typeface="Wingdings 3"/>
              <a:buChar char=""/>
            </a:pPr>
            <a:r>
              <a:rPr lang="en-US" b="1" dirty="0" smtClean="0"/>
              <a:t>$KDT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0"/>
            <a:ext cx="8229600" cy="5550091"/>
          </a:xfrm>
        </p:spPr>
        <p:txBody>
          <a:bodyPr>
            <a:noAutofit/>
          </a:bodyPr>
          <a:lstStyle/>
          <a:p>
            <a:r>
              <a:rPr lang="en-US" sz="2400" b="1" dirty="0" smtClean="0"/>
              <a:t>Renal Dysfunction</a:t>
            </a:r>
          </a:p>
          <a:p>
            <a:pPr lvl="1"/>
            <a:r>
              <a:rPr lang="en-US" sz="2000" dirty="0" err="1" smtClean="0"/>
              <a:t>Inititation</a:t>
            </a:r>
            <a:r>
              <a:rPr lang="en-US" sz="2000" dirty="0" smtClean="0"/>
              <a:t> of ACEI or ARB </a:t>
            </a:r>
            <a:r>
              <a:rPr lang="en-US" sz="2000" dirty="0" err="1" smtClean="0"/>
              <a:t>a/w</a:t>
            </a:r>
            <a:r>
              <a:rPr lang="en-US" sz="2000" dirty="0" smtClean="0"/>
              <a:t> small and transient increase in Serum </a:t>
            </a:r>
            <a:r>
              <a:rPr lang="en-US" sz="2000" dirty="0" err="1" smtClean="0"/>
              <a:t>Creatinine</a:t>
            </a:r>
            <a:endParaRPr lang="en-US" sz="2000" dirty="0" smtClean="0"/>
          </a:p>
          <a:p>
            <a:pPr lvl="1"/>
            <a:r>
              <a:rPr lang="en-US" sz="2000" b="1" dirty="0" smtClean="0"/>
              <a:t>Therapy can be continued unless the elevation is more than 30%</a:t>
            </a:r>
          </a:p>
          <a:p>
            <a:pPr lvl="1"/>
            <a:r>
              <a:rPr lang="en-US" sz="2000" dirty="0" smtClean="0"/>
              <a:t>Precipitated in pts with B/L Renal art </a:t>
            </a:r>
            <a:r>
              <a:rPr lang="en-US" sz="2000" dirty="0" err="1" smtClean="0"/>
              <a:t>stenosis</a:t>
            </a:r>
            <a:endParaRPr lang="en-US" sz="2000" dirty="0" smtClean="0"/>
          </a:p>
          <a:p>
            <a:pPr lvl="1"/>
            <a:r>
              <a:rPr lang="en-US" sz="2000" dirty="0" smtClean="0"/>
              <a:t>Due to Dilation of efferent arterioles</a:t>
            </a:r>
          </a:p>
          <a:p>
            <a:pPr lvl="1"/>
            <a:r>
              <a:rPr lang="en-US" sz="2000" dirty="0" smtClean="0"/>
              <a:t>Fall in </a:t>
            </a:r>
            <a:r>
              <a:rPr lang="en-US" sz="2000" dirty="0" err="1" smtClean="0"/>
              <a:t>Filteration</a:t>
            </a:r>
            <a:r>
              <a:rPr lang="en-US" sz="2000" dirty="0" smtClean="0"/>
              <a:t> Pressure</a:t>
            </a:r>
          </a:p>
          <a:p>
            <a:pPr lvl="1"/>
            <a:r>
              <a:rPr lang="en-US" sz="2000" dirty="0" smtClean="0"/>
              <a:t>ACEI are C/I in such pts</a:t>
            </a:r>
          </a:p>
          <a:p>
            <a:pPr lvl="1"/>
            <a:endParaRPr lang="en-US" sz="2000" dirty="0" smtClean="0"/>
          </a:p>
          <a:p>
            <a:r>
              <a:rPr lang="en-US" sz="2400" dirty="0" smtClean="0"/>
              <a:t>However ACEI are </a:t>
            </a:r>
            <a:r>
              <a:rPr lang="en-US" sz="2400" dirty="0" err="1" smtClean="0"/>
              <a:t>Renoprotective</a:t>
            </a:r>
            <a:r>
              <a:rPr lang="en-US" sz="2400" dirty="0" smtClean="0"/>
              <a:t> in Diabetic Nephropathy and decreases </a:t>
            </a:r>
            <a:r>
              <a:rPr lang="en-US" sz="2400" dirty="0" err="1" smtClean="0"/>
              <a:t>Proteinuria</a:t>
            </a:r>
            <a:endParaRPr lang="en-US" sz="24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dirty="0" err="1" smtClean="0"/>
              <a:t>Fetopathic</a:t>
            </a:r>
            <a:r>
              <a:rPr lang="en-US" sz="2400" b="1" dirty="0" smtClean="0"/>
              <a:t> effects</a:t>
            </a:r>
          </a:p>
          <a:p>
            <a:pPr lvl="3"/>
            <a:r>
              <a:rPr lang="en-US" sz="2000" dirty="0" smtClean="0"/>
              <a:t>1</a:t>
            </a:r>
            <a:r>
              <a:rPr lang="en-US" sz="2000" baseline="30000" dirty="0" smtClean="0"/>
              <a:t>st</a:t>
            </a:r>
            <a:r>
              <a:rPr lang="en-US" sz="2000" dirty="0" smtClean="0"/>
              <a:t> trimester can cause PDA</a:t>
            </a:r>
          </a:p>
          <a:p>
            <a:pPr lvl="3"/>
            <a:r>
              <a:rPr lang="en-US" sz="2000" dirty="0" smtClean="0"/>
              <a:t>2</a:t>
            </a:r>
            <a:r>
              <a:rPr lang="en-US" sz="2000" baseline="30000" dirty="0" smtClean="0"/>
              <a:t>nd</a:t>
            </a:r>
            <a:r>
              <a:rPr lang="en-US" sz="2000" dirty="0" smtClean="0"/>
              <a:t>  and 3</a:t>
            </a:r>
            <a:r>
              <a:rPr lang="en-US" sz="2000" baseline="30000" dirty="0" smtClean="0"/>
              <a:t>rd</a:t>
            </a:r>
            <a:r>
              <a:rPr lang="en-US" sz="2000" dirty="0" smtClean="0"/>
              <a:t> trimester responsible for  </a:t>
            </a:r>
            <a:r>
              <a:rPr lang="pt-BR" sz="2000" dirty="0" smtClean="0"/>
              <a:t>oligohydramnios, fetal calvarial hypoplasia, fetal </a:t>
            </a:r>
            <a:r>
              <a:rPr lang="en-US" sz="2000" dirty="0" smtClean="0"/>
              <a:t>pulmonary </a:t>
            </a:r>
            <a:r>
              <a:rPr lang="en-US" sz="2000" dirty="0" err="1" smtClean="0"/>
              <a:t>hypoplasia</a:t>
            </a:r>
            <a:r>
              <a:rPr lang="en-US" sz="2000" dirty="0" smtClean="0"/>
              <a:t>, fetal growth retardation, fetal death, neonatal </a:t>
            </a:r>
            <a:r>
              <a:rPr lang="en-US" sz="2000" dirty="0" err="1" smtClean="0"/>
              <a:t>anuria</a:t>
            </a:r>
            <a:r>
              <a:rPr lang="en-US" sz="2000" dirty="0" smtClean="0"/>
              <a:t>, and neonatal death and hence </a:t>
            </a:r>
            <a:r>
              <a:rPr lang="en-US" sz="2000" b="1" dirty="0" smtClean="0"/>
              <a:t>contraindicated in pregnancy</a:t>
            </a:r>
            <a:r>
              <a:rPr lang="en-US" sz="2000" dirty="0" smtClean="0"/>
              <a:t>.</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Interactions</a:t>
            </a:r>
            <a:endParaRPr lang="en-US" dirty="0"/>
          </a:p>
        </p:txBody>
      </p:sp>
      <p:sp>
        <p:nvSpPr>
          <p:cNvPr id="3" name="Content Placeholder 2"/>
          <p:cNvSpPr>
            <a:spLocks noGrp="1"/>
          </p:cNvSpPr>
          <p:nvPr>
            <p:ph idx="1"/>
          </p:nvPr>
        </p:nvSpPr>
        <p:spPr/>
        <p:txBody>
          <a:bodyPr>
            <a:normAutofit/>
          </a:bodyPr>
          <a:lstStyle/>
          <a:p>
            <a:r>
              <a:rPr lang="en-US" dirty="0" smtClean="0"/>
              <a:t>AKI with NSAIDs especially in elderly, taking diuretics and ACEI</a:t>
            </a:r>
          </a:p>
          <a:p>
            <a:r>
              <a:rPr lang="en-US" dirty="0" smtClean="0"/>
              <a:t>Hyper K+ in Potassium sparing diuretics/ on K+ supplements</a:t>
            </a:r>
          </a:p>
          <a:p>
            <a:r>
              <a:rPr lang="en-US" dirty="0" smtClean="0"/>
              <a:t>Antacids decrease absorption</a:t>
            </a:r>
          </a:p>
          <a:p>
            <a:r>
              <a:rPr lang="en-US" dirty="0" smtClean="0"/>
              <a:t>Reduce Lithium clearance and predispose to toxicity in those  taking lithium</a:t>
            </a:r>
            <a:endParaRPr lang="en-US" b="1" dirty="0" smtClean="0"/>
          </a:p>
          <a:p>
            <a:r>
              <a:rPr lang="en-US" b="1" dirty="0" smtClean="0"/>
              <a:t>Caution in</a:t>
            </a:r>
          </a:p>
          <a:p>
            <a:pPr>
              <a:buNone/>
            </a:pPr>
            <a:r>
              <a:rPr lang="en-US" dirty="0" smtClean="0"/>
              <a:t>   Impaired renal function, </a:t>
            </a:r>
            <a:r>
              <a:rPr lang="en-US" dirty="0" err="1" smtClean="0"/>
              <a:t>hypovolemia</a:t>
            </a:r>
            <a:r>
              <a:rPr lang="en-US" dirty="0" smtClean="0"/>
              <a:t> or dehydration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Contraindications </a:t>
            </a:r>
            <a:endParaRPr lang="en-US" dirty="0"/>
          </a:p>
        </p:txBody>
      </p:sp>
      <p:sp>
        <p:nvSpPr>
          <p:cNvPr id="3" name="Content Placeholder 2"/>
          <p:cNvSpPr>
            <a:spLocks noGrp="1"/>
          </p:cNvSpPr>
          <p:nvPr>
            <p:ph idx="1"/>
          </p:nvPr>
        </p:nvSpPr>
        <p:spPr/>
        <p:txBody>
          <a:bodyPr/>
          <a:lstStyle/>
          <a:p>
            <a:r>
              <a:rPr lang="en-US" dirty="0" smtClean="0"/>
              <a:t>Bilateral RAS</a:t>
            </a:r>
          </a:p>
          <a:p>
            <a:r>
              <a:rPr lang="en-US" dirty="0" smtClean="0"/>
              <a:t>Pregnancy</a:t>
            </a:r>
          </a:p>
          <a:p>
            <a:r>
              <a:rPr lang="en-US" dirty="0" err="1" smtClean="0"/>
              <a:t>Hyperkalemia</a:t>
            </a:r>
            <a:r>
              <a:rPr lang="en-US" dirty="0" smtClean="0"/>
              <a:t> </a:t>
            </a:r>
          </a:p>
          <a:p>
            <a:r>
              <a:rPr lang="en-US" dirty="0" smtClean="0"/>
              <a:t>Known allergy or hypersensitivity</a:t>
            </a:r>
          </a:p>
          <a:p>
            <a:r>
              <a:rPr lang="en-US" dirty="0" smtClean="0"/>
              <a:t>Serum </a:t>
            </a:r>
            <a:r>
              <a:rPr lang="en-US" dirty="0" err="1" smtClean="0"/>
              <a:t>creatinine</a:t>
            </a:r>
            <a:r>
              <a:rPr lang="en-US" dirty="0" smtClean="0"/>
              <a:t> (&gt;2.5mg/dl ) arbitrary cut off in patients with heart failure trials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fontScale="77500" lnSpcReduction="20000"/>
          </a:bodyPr>
          <a:lstStyle/>
          <a:p>
            <a:r>
              <a:rPr lang="en-US" dirty="0" smtClean="0"/>
              <a:t>Overwhelming evidence in symptomatic and asymptomatic </a:t>
            </a:r>
            <a:r>
              <a:rPr lang="en-US" dirty="0" err="1" smtClean="0"/>
              <a:t>HFrEF</a:t>
            </a:r>
            <a:r>
              <a:rPr lang="en-US" dirty="0" smtClean="0"/>
              <a:t>(&lt;40%)</a:t>
            </a:r>
          </a:p>
          <a:p>
            <a:endParaRPr lang="en-US" dirty="0" smtClean="0"/>
          </a:p>
          <a:p>
            <a:r>
              <a:rPr lang="en-US" dirty="0" smtClean="0"/>
              <a:t>Stabilize LV </a:t>
            </a:r>
            <a:r>
              <a:rPr lang="en-US" dirty="0" err="1" smtClean="0"/>
              <a:t>remodelling</a:t>
            </a:r>
            <a:r>
              <a:rPr lang="en-US" dirty="0" smtClean="0"/>
              <a:t>, relieve symptoms, prevent hospitalization, prolong life.</a:t>
            </a:r>
          </a:p>
          <a:p>
            <a:endParaRPr lang="en-US" dirty="0" smtClean="0"/>
          </a:p>
          <a:p>
            <a:r>
              <a:rPr lang="en-US" dirty="0" smtClean="0"/>
              <a:t>Fluid retention can attenuate effect of ACEI -optimize the dose of diuretics before institution of ACEI</a:t>
            </a:r>
          </a:p>
          <a:p>
            <a:endParaRPr lang="en-US" dirty="0" smtClean="0"/>
          </a:p>
          <a:p>
            <a:r>
              <a:rPr lang="en-US" dirty="0" smtClean="0"/>
              <a:t>Initiated in low doses, doubling  done every 3-5 days, doses increased to that used in trials, Higher doses more effective than lower in preventing hospitalization.</a:t>
            </a:r>
          </a:p>
          <a:p>
            <a:endParaRPr lang="en-US" dirty="0" smtClean="0"/>
          </a:p>
          <a:p>
            <a:r>
              <a:rPr lang="en-US" dirty="0" smtClean="0"/>
              <a:t>BP, RFT, Potassium should be evaluated within two weeks after initiation of ACEI, Abrupt withdrawal usually avoided</a:t>
            </a:r>
          </a:p>
        </p:txBody>
      </p:sp>
      <p:sp>
        <p:nvSpPr>
          <p:cNvPr id="3" name="Title 2"/>
          <p:cNvSpPr>
            <a:spLocks noGrp="1"/>
          </p:cNvSpPr>
          <p:nvPr>
            <p:ph type="title"/>
          </p:nvPr>
        </p:nvSpPr>
        <p:spPr/>
        <p:txBody>
          <a:bodyPr>
            <a:normAutofit fontScale="90000"/>
          </a:bodyPr>
          <a:lstStyle/>
          <a:p>
            <a:r>
              <a:rPr lang="en-US" dirty="0" smtClean="0"/>
              <a:t>Trial evidence in HF and Post MI</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12994" name="Picture 2"/>
          <p:cNvPicPr>
            <a:picLocks noGrp="1" noChangeAspect="1" noChangeArrowheads="1"/>
          </p:cNvPicPr>
          <p:nvPr>
            <p:ph idx="1"/>
          </p:nvPr>
        </p:nvPicPr>
        <p:blipFill>
          <a:blip r:embed="rId2"/>
          <a:srcRect/>
          <a:stretch>
            <a:fillRect/>
          </a:stretch>
        </p:blipFill>
        <p:spPr bwMode="auto">
          <a:xfrm>
            <a:off x="533400" y="1600200"/>
            <a:ext cx="8188581" cy="4215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a:bodyPr>
          <a:lstStyle/>
          <a:p>
            <a:r>
              <a:rPr lang="en-US" b="1" dirty="0" smtClean="0"/>
              <a:t>SOLVD</a:t>
            </a:r>
            <a:r>
              <a:rPr lang="en-US" dirty="0" smtClean="0"/>
              <a:t>(</a:t>
            </a:r>
            <a:r>
              <a:rPr lang="en-US" dirty="0" err="1" smtClean="0"/>
              <a:t>Enalapril</a:t>
            </a:r>
            <a:r>
              <a:rPr lang="en-US" dirty="0" smtClean="0"/>
              <a:t>)</a:t>
            </a:r>
            <a:r>
              <a:rPr lang="en-US" b="1" dirty="0" smtClean="0"/>
              <a:t>, SAVE</a:t>
            </a:r>
            <a:r>
              <a:rPr lang="en-US" dirty="0" smtClean="0"/>
              <a:t>(</a:t>
            </a:r>
            <a:r>
              <a:rPr lang="en-US" dirty="0" err="1" smtClean="0"/>
              <a:t>Captopril</a:t>
            </a:r>
            <a:r>
              <a:rPr lang="en-US" dirty="0" smtClean="0"/>
              <a:t>)</a:t>
            </a:r>
            <a:r>
              <a:rPr lang="en-US" b="1" dirty="0" smtClean="0"/>
              <a:t> and TRACE</a:t>
            </a:r>
            <a:r>
              <a:rPr lang="en-US" dirty="0" smtClean="0"/>
              <a:t>(</a:t>
            </a:r>
            <a:r>
              <a:rPr lang="en-US" dirty="0" err="1" smtClean="0"/>
              <a:t>Trandalopril</a:t>
            </a:r>
            <a:r>
              <a:rPr lang="en-US" dirty="0" smtClean="0"/>
              <a:t>)</a:t>
            </a:r>
            <a:endParaRPr lang="en-US" b="1" dirty="0" smtClean="0"/>
          </a:p>
          <a:p>
            <a:pPr lvl="1"/>
            <a:r>
              <a:rPr lang="en-US" sz="2000" dirty="0" smtClean="0"/>
              <a:t>Asymptomatic pts with LV dysfunction are less likely to develop symptomatic HF and decrease hospitalizations for HF when treated with an ACEI</a:t>
            </a:r>
          </a:p>
          <a:p>
            <a:pPr lvl="1"/>
            <a:endParaRPr lang="en-US" sz="2000" dirty="0" smtClean="0"/>
          </a:p>
          <a:p>
            <a:r>
              <a:rPr lang="en-US" sz="2400" b="1" dirty="0" smtClean="0"/>
              <a:t>CONSENSUS-1</a:t>
            </a:r>
            <a:r>
              <a:rPr lang="en-US" sz="2400" dirty="0" smtClean="0"/>
              <a:t>(</a:t>
            </a:r>
            <a:r>
              <a:rPr lang="en-US" sz="2400" dirty="0" err="1" smtClean="0"/>
              <a:t>Enalapril</a:t>
            </a:r>
            <a:r>
              <a:rPr lang="en-US" sz="2400" dirty="0" smtClean="0"/>
              <a:t>)</a:t>
            </a:r>
          </a:p>
          <a:p>
            <a:pPr lvl="1"/>
            <a:r>
              <a:rPr lang="en-US" sz="2000" dirty="0" smtClean="0"/>
              <a:t>Much larger effect size, ACEI decrease mortality in direct relation to degree of HF severity</a:t>
            </a:r>
          </a:p>
          <a:p>
            <a:pPr lvl="1"/>
            <a:endParaRPr lang="en-US" sz="2000" dirty="0" smtClean="0"/>
          </a:p>
          <a:p>
            <a:r>
              <a:rPr lang="en-US" sz="2400" b="1" dirty="0" smtClean="0"/>
              <a:t>V-</a:t>
            </a:r>
            <a:r>
              <a:rPr lang="en-US" sz="2400" b="1" dirty="0" err="1" smtClean="0"/>
              <a:t>HeFT</a:t>
            </a:r>
            <a:r>
              <a:rPr lang="en-US" sz="2400" b="1" dirty="0" smtClean="0"/>
              <a:t>-II</a:t>
            </a:r>
          </a:p>
          <a:p>
            <a:pPr lvl="1"/>
            <a:r>
              <a:rPr lang="en-US" sz="2000" dirty="0" err="1" smtClean="0"/>
              <a:t>Enalapril</a:t>
            </a:r>
            <a:r>
              <a:rPr lang="en-US" sz="2000" dirty="0" smtClean="0"/>
              <a:t> – significantly lower mortality in direct comparison with </a:t>
            </a:r>
            <a:r>
              <a:rPr lang="en-US" sz="2000" dirty="0" err="1" smtClean="0"/>
              <a:t>Hydralazine</a:t>
            </a:r>
            <a:r>
              <a:rPr lang="en-US" sz="2000" dirty="0" smtClean="0"/>
              <a:t> +ISDN</a:t>
            </a:r>
          </a:p>
          <a:p>
            <a:pPr lvl="1"/>
            <a:r>
              <a:rPr lang="en-US" sz="2000" dirty="0" smtClean="0"/>
              <a:t>ACEI mediated RAAS inhibition improved the natural history of HF through </a:t>
            </a:r>
            <a:r>
              <a:rPr lang="en-US" sz="2000" dirty="0" err="1" smtClean="0"/>
              <a:t>mech</a:t>
            </a:r>
            <a:r>
              <a:rPr lang="en-US" sz="2000" dirty="0" smtClean="0"/>
              <a:t> other than </a:t>
            </a:r>
            <a:r>
              <a:rPr lang="en-US" sz="2000" dirty="0" err="1" smtClean="0"/>
              <a:t>Vasodilation</a:t>
            </a: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Grp="1" noChangeAspect="1" noChangeArrowheads="1"/>
          </p:cNvPicPr>
          <p:nvPr>
            <p:ph idx="1"/>
          </p:nvPr>
        </p:nvPicPr>
        <p:blipFill>
          <a:blip r:embed="rId2"/>
          <a:srcRect/>
          <a:stretch>
            <a:fillRect/>
          </a:stretch>
        </p:blipFill>
        <p:spPr bwMode="auto">
          <a:xfrm>
            <a:off x="457200" y="457200"/>
            <a:ext cx="80772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ACEI improve FC of pts with HF</a:t>
            </a:r>
          </a:p>
          <a:p>
            <a:r>
              <a:rPr lang="en-US" dirty="0" smtClean="0"/>
              <a:t>Only small benefits in exercise capacity</a:t>
            </a:r>
          </a:p>
          <a:p>
            <a:r>
              <a:rPr lang="en-US" b="1" dirty="0" smtClean="0"/>
              <a:t>Class effects of ACEI*</a:t>
            </a:r>
          </a:p>
          <a:p>
            <a:pPr lvl="1"/>
            <a:r>
              <a:rPr lang="en-US" dirty="0" smtClean="0"/>
              <a:t>Altering the natural history of HF</a:t>
            </a:r>
          </a:p>
          <a:p>
            <a:pPr lvl="1"/>
            <a:r>
              <a:rPr lang="en-US" dirty="0" smtClean="0"/>
              <a:t>Decreasing Post MI LV dysfunction</a:t>
            </a:r>
          </a:p>
          <a:p>
            <a:pPr lvl="1"/>
            <a:r>
              <a:rPr lang="en-US" dirty="0" smtClean="0"/>
              <a:t>Decreasing HF incidence in high risk Pts</a:t>
            </a:r>
          </a:p>
          <a:p>
            <a:pPr lvl="1" algn="r"/>
            <a:endParaRPr lang="en-US" b="1" dirty="0" smtClean="0"/>
          </a:p>
          <a:p>
            <a:pPr lvl="1" algn="r"/>
            <a:endParaRPr lang="en-US" b="1" dirty="0" smtClean="0"/>
          </a:p>
          <a:p>
            <a:pPr lvl="1" algn="r"/>
            <a:endParaRPr lang="en-US" b="1" dirty="0" smtClean="0"/>
          </a:p>
          <a:p>
            <a:pPr lvl="1" algn="r"/>
            <a:endParaRPr lang="en-US" b="1" dirty="0" smtClean="0"/>
          </a:p>
          <a:p>
            <a:pPr lvl="1" algn="r"/>
            <a:r>
              <a:rPr lang="en-US" b="1" dirty="0" smtClean="0"/>
              <a:t>*</a:t>
            </a:r>
            <a:r>
              <a:rPr lang="en-US" b="1" dirty="0" err="1" smtClean="0"/>
              <a:t>Braunwald</a:t>
            </a:r>
            <a:r>
              <a:rPr lang="en-US" b="1" dirty="0" smtClean="0"/>
              <a:t> 10</a:t>
            </a:r>
            <a:r>
              <a:rPr lang="en-US" b="1" baseline="30000" dirty="0" smtClean="0"/>
              <a:t>th</a:t>
            </a:r>
            <a:endParaRPr lang="en-US" b="1" dirty="0" smtClean="0"/>
          </a:p>
          <a:p>
            <a:pPr lvl="1"/>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ANGIOTENSIN RECEPTOR BLOCKERS</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Do not interfere with degradation of </a:t>
            </a:r>
            <a:r>
              <a:rPr lang="en-US" dirty="0" err="1" smtClean="0"/>
              <a:t>bradykinin</a:t>
            </a:r>
            <a:r>
              <a:rPr lang="en-US" dirty="0" smtClean="0"/>
              <a:t> and other ACE substrates</a:t>
            </a:r>
          </a:p>
          <a:p>
            <a:pPr lvl="1"/>
            <a:r>
              <a:rPr lang="en-US" dirty="0" smtClean="0"/>
              <a:t>No rise in level or </a:t>
            </a:r>
            <a:r>
              <a:rPr lang="en-US" dirty="0" err="1" smtClean="0"/>
              <a:t>potentiation</a:t>
            </a:r>
            <a:r>
              <a:rPr lang="en-US" dirty="0" smtClean="0"/>
              <a:t> of </a:t>
            </a:r>
            <a:r>
              <a:rPr lang="en-US" dirty="0" err="1" smtClean="0"/>
              <a:t>bradykinin</a:t>
            </a:r>
            <a:r>
              <a:rPr lang="en-US" dirty="0" smtClean="0"/>
              <a:t>, substance P occurs. ACEI related cough is rare</a:t>
            </a:r>
          </a:p>
          <a:p>
            <a:pPr lvl="1"/>
            <a:endParaRPr lang="en-US" dirty="0" smtClean="0"/>
          </a:p>
          <a:p>
            <a:r>
              <a:rPr lang="en-US" dirty="0" smtClean="0"/>
              <a:t>More complete inhibition of AT1receptor</a:t>
            </a:r>
          </a:p>
          <a:p>
            <a:pPr lvl="1"/>
            <a:r>
              <a:rPr lang="en-US" dirty="0" smtClean="0"/>
              <a:t>Responses to </a:t>
            </a:r>
            <a:r>
              <a:rPr lang="en-US" dirty="0" err="1" smtClean="0"/>
              <a:t>Ang</a:t>
            </a:r>
            <a:r>
              <a:rPr lang="en-US" dirty="0" smtClean="0"/>
              <a:t> II generated </a:t>
            </a:r>
            <a:r>
              <a:rPr lang="en-US" i="1" dirty="0" smtClean="0"/>
              <a:t>via alternative pathways and </a:t>
            </a:r>
            <a:r>
              <a:rPr lang="en-US" dirty="0" smtClean="0"/>
              <a:t>consequent AT1 receptor activation (which remain intact with ACEI) are also blocked.</a:t>
            </a:r>
            <a:endParaRPr lang="en-US" dirty="0"/>
          </a:p>
        </p:txBody>
      </p:sp>
      <p:sp>
        <p:nvSpPr>
          <p:cNvPr id="3" name="Title 2"/>
          <p:cNvSpPr>
            <a:spLocks noGrp="1"/>
          </p:cNvSpPr>
          <p:nvPr>
            <p:ph type="title"/>
          </p:nvPr>
        </p:nvSpPr>
        <p:spPr/>
        <p:txBody>
          <a:bodyPr>
            <a:normAutofit fontScale="90000"/>
          </a:bodyPr>
          <a:lstStyle/>
          <a:p>
            <a:r>
              <a:rPr lang="en-US" dirty="0" smtClean="0"/>
              <a:t>How are they different from ACEI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92500" lnSpcReduction="10000"/>
          </a:bodyPr>
          <a:lstStyle/>
          <a:p>
            <a:r>
              <a:rPr lang="en-US" dirty="0" smtClean="0"/>
              <a:t>Indirect AT2 receptor activation.</a:t>
            </a:r>
          </a:p>
          <a:p>
            <a:pPr lvl="1"/>
            <a:r>
              <a:rPr lang="en-US" dirty="0" smtClean="0"/>
              <a:t>Due to blockade of AT1 receptor mediated feedback inhibition—more </a:t>
            </a:r>
            <a:r>
              <a:rPr lang="en-US" dirty="0" err="1" smtClean="0"/>
              <a:t>Ang</a:t>
            </a:r>
            <a:r>
              <a:rPr lang="en-US" dirty="0" smtClean="0"/>
              <a:t> II is produced which acts on AT2 receptors that remain unblocked. </a:t>
            </a:r>
          </a:p>
          <a:p>
            <a:pPr lvl="1"/>
            <a:r>
              <a:rPr lang="en-US" dirty="0" smtClean="0"/>
              <a:t>ACE inhibitors result in attenuation of both AT1 and AT2 receptor activation</a:t>
            </a:r>
          </a:p>
          <a:p>
            <a:pPr lvl="1"/>
            <a:endParaRPr lang="en-US" dirty="0" smtClean="0"/>
          </a:p>
          <a:p>
            <a:r>
              <a:rPr lang="en-US" dirty="0" smtClean="0"/>
              <a:t>ARBs cause little increase in the level of </a:t>
            </a:r>
            <a:r>
              <a:rPr lang="en-US" dirty="0" err="1" smtClean="0"/>
              <a:t>Ang</a:t>
            </a:r>
            <a:r>
              <a:rPr lang="en-US" dirty="0" smtClean="0"/>
              <a:t>(1-7) which is raised by ACE inhibitors, since </a:t>
            </a:r>
            <a:r>
              <a:rPr lang="en-US" dirty="0" err="1" smtClean="0"/>
              <a:t>Ang</a:t>
            </a:r>
            <a:r>
              <a:rPr lang="en-US" dirty="0" smtClean="0"/>
              <a:t> (1-7) is partly degraded by ACEI</a:t>
            </a:r>
          </a:p>
          <a:p>
            <a:endParaRPr lang="en-US" dirty="0" smtClean="0"/>
          </a:p>
          <a:p>
            <a:r>
              <a:rPr lang="en-US" dirty="0" smtClean="0"/>
              <a:t>The impact of these differences on clinical efficacy and therapeutic value of the two classes of RAS inhibitors is not known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85000" lnSpcReduction="10000"/>
          </a:bodyPr>
          <a:lstStyle/>
          <a:p>
            <a:r>
              <a:rPr lang="en-US" dirty="0" smtClean="0"/>
              <a:t>LOSARTAN</a:t>
            </a:r>
          </a:p>
          <a:p>
            <a:pPr lvl="1"/>
            <a:r>
              <a:rPr lang="de-DE" sz="2400" dirty="0" smtClean="0"/>
              <a:t>fall in BP in hypertensive </a:t>
            </a:r>
            <a:r>
              <a:rPr lang="en-US" sz="2400" dirty="0" smtClean="0"/>
              <a:t>pts which lasts for 24 hours, while HR and </a:t>
            </a:r>
            <a:r>
              <a:rPr lang="en-US" sz="2400" dirty="0" err="1" smtClean="0"/>
              <a:t>cv</a:t>
            </a:r>
            <a:r>
              <a:rPr lang="en-US" sz="2400" dirty="0" smtClean="0"/>
              <a:t> reflexes remains unchanged</a:t>
            </a:r>
          </a:p>
          <a:p>
            <a:pPr lvl="1"/>
            <a:endParaRPr lang="en-US" sz="2400" dirty="0" smtClean="0"/>
          </a:p>
          <a:p>
            <a:pPr lvl="1"/>
            <a:r>
              <a:rPr lang="en-US" sz="2400" dirty="0" smtClean="0"/>
              <a:t>Oral absorption unaffected by food, but bioavailability is only 33% due to first pass metabolism. </a:t>
            </a:r>
          </a:p>
          <a:p>
            <a:pPr lvl="1"/>
            <a:endParaRPr lang="en-US" sz="2400" dirty="0" smtClean="0"/>
          </a:p>
          <a:p>
            <a:pPr lvl="1"/>
            <a:r>
              <a:rPr lang="en-US" sz="2400" dirty="0" smtClean="0"/>
              <a:t>It is partially </a:t>
            </a:r>
            <a:r>
              <a:rPr lang="en-US" sz="2400" dirty="0" err="1" smtClean="0"/>
              <a:t>carboxylated</a:t>
            </a:r>
            <a:r>
              <a:rPr lang="en-US" sz="2400" dirty="0" smtClean="0"/>
              <a:t> in liver to an active metabolite(E3174) which is a 10–30 times more potent noncompetitive AT1 receptor antagonist. </a:t>
            </a:r>
          </a:p>
          <a:p>
            <a:pPr lvl="1">
              <a:buNone/>
            </a:pPr>
            <a:endParaRPr lang="en-US" sz="2400" dirty="0" smtClean="0"/>
          </a:p>
          <a:p>
            <a:pPr lvl="1"/>
            <a:r>
              <a:rPr lang="en-US" sz="2400" dirty="0" smtClean="0"/>
              <a:t>Both are 98% plasma protein bound, do not enter brain and are excreted by the kidney.</a:t>
            </a:r>
          </a:p>
          <a:p>
            <a:pPr lvl="1"/>
            <a:endParaRPr lang="en-US" sz="2400" dirty="0" smtClean="0"/>
          </a:p>
          <a:p>
            <a:pPr lvl="1"/>
            <a:r>
              <a:rPr lang="en-US" sz="2400" dirty="0" smtClean="0"/>
              <a:t>The plasma t½ of </a:t>
            </a:r>
            <a:r>
              <a:rPr lang="en-US" sz="2400" dirty="0" err="1" smtClean="0"/>
              <a:t>losartan</a:t>
            </a:r>
            <a:r>
              <a:rPr lang="en-US" sz="2400" dirty="0" smtClean="0"/>
              <a:t> is 2 hr, but that of E3174 is 6–9 hr.</a:t>
            </a:r>
          </a:p>
          <a:p>
            <a:pPr lvl="1"/>
            <a:r>
              <a:rPr lang="en-US" sz="2400" dirty="0" smtClean="0"/>
              <a:t>No dose adjustment is required in renal insufficiency, but dose should be reduced in presence of hepatic dysfunction</a:t>
            </a:r>
            <a:endParaRPr lang="en-US" sz="2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10000"/>
          </a:bodyPr>
          <a:lstStyle/>
          <a:p>
            <a:r>
              <a:rPr lang="en-US" dirty="0" err="1" smtClean="0"/>
              <a:t>Losartan</a:t>
            </a:r>
            <a:r>
              <a:rPr lang="en-US" dirty="0" smtClean="0"/>
              <a:t> is well tolerated. </a:t>
            </a:r>
          </a:p>
          <a:p>
            <a:endParaRPr lang="en-US" dirty="0" smtClean="0"/>
          </a:p>
          <a:p>
            <a:r>
              <a:rPr lang="en-US" dirty="0" smtClean="0"/>
              <a:t>Like ACEI it can cause hypotension and </a:t>
            </a:r>
            <a:r>
              <a:rPr lang="en-US" dirty="0" err="1" smtClean="0"/>
              <a:t>hyperkalemia</a:t>
            </a:r>
            <a:r>
              <a:rPr lang="en-US" dirty="0" smtClean="0"/>
              <a:t>, but first dose hypotension is uncommon.</a:t>
            </a:r>
          </a:p>
          <a:p>
            <a:endParaRPr lang="en-US" dirty="0" smtClean="0"/>
          </a:p>
          <a:p>
            <a:r>
              <a:rPr lang="en-US" dirty="0" smtClean="0"/>
              <a:t> </a:t>
            </a:r>
            <a:r>
              <a:rPr lang="en-US" dirty="0" err="1" smtClean="0"/>
              <a:t>Angioedema</a:t>
            </a:r>
            <a:r>
              <a:rPr lang="en-US" dirty="0" smtClean="0"/>
              <a:t> is reported in few cases.</a:t>
            </a:r>
          </a:p>
          <a:p>
            <a:endParaRPr lang="en-US" dirty="0" smtClean="0"/>
          </a:p>
          <a:p>
            <a:r>
              <a:rPr lang="en-US" dirty="0" smtClean="0"/>
              <a:t>Headache, </a:t>
            </a:r>
            <a:r>
              <a:rPr lang="en-US" dirty="0" err="1" smtClean="0"/>
              <a:t>dizziness,weakness</a:t>
            </a:r>
            <a:r>
              <a:rPr lang="en-US" dirty="0" smtClean="0"/>
              <a:t> and upper </a:t>
            </a:r>
            <a:r>
              <a:rPr lang="en-US" dirty="0" err="1" smtClean="0"/>
              <a:t>g.i</a:t>
            </a:r>
            <a:r>
              <a:rPr lang="en-US" dirty="0" smtClean="0"/>
              <a:t>. side effects are mild and occasional.</a:t>
            </a:r>
          </a:p>
          <a:p>
            <a:endParaRPr lang="en-US" dirty="0" smtClean="0"/>
          </a:p>
          <a:p>
            <a:r>
              <a:rPr lang="en-US" dirty="0" smtClean="0"/>
              <a:t>However, </a:t>
            </a:r>
            <a:r>
              <a:rPr lang="en-US" dirty="0" err="1" smtClean="0"/>
              <a:t>losartan</a:t>
            </a:r>
            <a:r>
              <a:rPr lang="en-US" dirty="0" smtClean="0"/>
              <a:t> has </a:t>
            </a:r>
            <a:r>
              <a:rPr lang="en-US" dirty="0" err="1" smtClean="0"/>
              <a:t>fetopathic</a:t>
            </a:r>
            <a:r>
              <a:rPr lang="en-US" dirty="0" smtClean="0"/>
              <a:t> potential like ACE inhibitors—not to be administered during pregnancy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6019800"/>
          </a:xfrm>
        </p:spPr>
        <p:txBody>
          <a:bodyPr>
            <a:normAutofit/>
          </a:bodyPr>
          <a:lstStyle/>
          <a:p>
            <a:r>
              <a:rPr lang="en-US" dirty="0" smtClean="0"/>
              <a:t>CANDESARTAN</a:t>
            </a:r>
          </a:p>
          <a:p>
            <a:pPr lvl="1"/>
            <a:r>
              <a:rPr lang="en-US" sz="2400" dirty="0" smtClean="0"/>
              <a:t>Highest  affinity for the AT1 receptor and produces largely </a:t>
            </a:r>
            <a:r>
              <a:rPr lang="en-US" sz="2400" dirty="0" err="1" smtClean="0"/>
              <a:t>unsurmountable</a:t>
            </a:r>
            <a:r>
              <a:rPr lang="en-US" sz="2400" dirty="0" smtClean="0"/>
              <a:t> antagonism, probably due to slow dissociation from the receptors or receptor desensitization. </a:t>
            </a:r>
          </a:p>
          <a:p>
            <a:pPr lvl="1"/>
            <a:r>
              <a:rPr lang="en-US" sz="2400" dirty="0" smtClean="0"/>
              <a:t>Elimination occurs by both hepatic metabolism and renal excretion with a t½ of 8-12 hours: action lasts 24 hours</a:t>
            </a:r>
          </a:p>
          <a:p>
            <a:pPr lvl="1"/>
            <a:endParaRPr lang="en-US" sz="2400" dirty="0" smtClean="0"/>
          </a:p>
          <a:p>
            <a:r>
              <a:rPr lang="en-US" sz="2800" dirty="0" smtClean="0"/>
              <a:t>IRBESARTAN </a:t>
            </a:r>
          </a:p>
          <a:p>
            <a:pPr lvl="1"/>
            <a:r>
              <a:rPr lang="en-US" sz="2400" dirty="0" smtClean="0"/>
              <a:t>The oral bioavailability of this ARB is relatively high. </a:t>
            </a:r>
          </a:p>
          <a:p>
            <a:pPr lvl="1"/>
            <a:r>
              <a:rPr lang="en-US" sz="2400" dirty="0" smtClean="0"/>
              <a:t>It is partly metabolized and excreted mainly in bile. The t½ is ~12 hours</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943600"/>
          </a:xfrm>
        </p:spPr>
        <p:txBody>
          <a:bodyPr>
            <a:normAutofit fontScale="92500" lnSpcReduction="20000"/>
          </a:bodyPr>
          <a:lstStyle/>
          <a:p>
            <a:r>
              <a:rPr lang="en-US" sz="3000" dirty="0" smtClean="0"/>
              <a:t>VALSARTAN </a:t>
            </a:r>
          </a:p>
          <a:p>
            <a:pPr lvl="1"/>
            <a:r>
              <a:rPr lang="en-US" sz="2200" dirty="0" smtClean="0"/>
              <a:t>Receptor affinity is similar to that of </a:t>
            </a:r>
            <a:r>
              <a:rPr lang="en-US" sz="2200" dirty="0" err="1" smtClean="0"/>
              <a:t>losartan</a:t>
            </a:r>
            <a:r>
              <a:rPr lang="en-US" sz="2200" dirty="0" smtClean="0"/>
              <a:t>. </a:t>
            </a:r>
          </a:p>
          <a:p>
            <a:pPr lvl="1"/>
            <a:endParaRPr lang="en-US" sz="2200" dirty="0" smtClean="0"/>
          </a:p>
          <a:p>
            <a:pPr lvl="1"/>
            <a:r>
              <a:rPr lang="en-US" sz="2200" dirty="0" smtClean="0"/>
              <a:t>Its oral bioavailability averages 23% and food interferes with its absorption. </a:t>
            </a:r>
          </a:p>
          <a:p>
            <a:pPr lvl="1"/>
            <a:endParaRPr lang="en-US" sz="2200" dirty="0" smtClean="0"/>
          </a:p>
          <a:p>
            <a:pPr lvl="1"/>
            <a:r>
              <a:rPr lang="en-US" sz="2200" dirty="0" smtClean="0"/>
              <a:t>Elimination occurs mainly by the liver in unchanged form with a t½ of 6–9 hours; action lasts 24 hours.</a:t>
            </a:r>
          </a:p>
          <a:p>
            <a:pPr lvl="1"/>
            <a:endParaRPr lang="en-US" sz="2200" dirty="0" smtClean="0"/>
          </a:p>
          <a:p>
            <a:r>
              <a:rPr lang="en-US" sz="3000" dirty="0" smtClean="0"/>
              <a:t>OLMESARTAN</a:t>
            </a:r>
          </a:p>
          <a:p>
            <a:pPr lvl="1"/>
            <a:r>
              <a:rPr lang="en-US" sz="2200" dirty="0" smtClean="0"/>
              <a:t>High affinity for AT1 receptor. </a:t>
            </a:r>
          </a:p>
          <a:p>
            <a:pPr lvl="1"/>
            <a:endParaRPr lang="en-US" sz="2200" dirty="0" smtClean="0"/>
          </a:p>
          <a:p>
            <a:pPr lvl="1"/>
            <a:r>
              <a:rPr lang="en-US" sz="2200" dirty="0" smtClean="0"/>
              <a:t>It is available as an ester </a:t>
            </a:r>
            <a:r>
              <a:rPr lang="en-US" sz="2200" dirty="0" err="1" smtClean="0"/>
              <a:t>prodrug</a:t>
            </a:r>
            <a:r>
              <a:rPr lang="en-US" sz="2200" dirty="0" smtClean="0"/>
              <a:t> which is completely </a:t>
            </a:r>
            <a:r>
              <a:rPr lang="en-US" sz="2200" dirty="0" err="1" smtClean="0"/>
              <a:t>hydrolysed</a:t>
            </a:r>
            <a:r>
              <a:rPr lang="en-US" sz="2200" dirty="0" smtClean="0"/>
              <a:t> during absorption from the gut. </a:t>
            </a:r>
          </a:p>
          <a:p>
            <a:pPr lvl="1"/>
            <a:endParaRPr lang="en-US" sz="2200" dirty="0" smtClean="0"/>
          </a:p>
          <a:p>
            <a:pPr lvl="1"/>
            <a:r>
              <a:rPr lang="en-US" sz="2200" dirty="0" smtClean="0"/>
              <a:t>It is eliminated in urine as well as in bile with a t½ of ~12 hours. </a:t>
            </a:r>
          </a:p>
          <a:p>
            <a:pPr lvl="1"/>
            <a:endParaRPr lang="en-US" sz="2200" dirty="0" smtClean="0"/>
          </a:p>
          <a:p>
            <a:pPr lvl="1"/>
            <a:r>
              <a:rPr lang="en-US" sz="2200" dirty="0" smtClean="0"/>
              <a:t>No dose adjustment is needed in liver or kidney disease, unless it is severe</a:t>
            </a:r>
            <a:endParaRPr lang="en-US" sz="2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TELMISARTAN </a:t>
            </a:r>
          </a:p>
          <a:p>
            <a:pPr lvl="1"/>
            <a:r>
              <a:rPr lang="en-US" sz="2400" dirty="0" smtClean="0"/>
              <a:t>The AT1 receptor blocking action of </a:t>
            </a:r>
            <a:r>
              <a:rPr lang="en-US" sz="2400" dirty="0" err="1" smtClean="0"/>
              <a:t>telmisartan</a:t>
            </a:r>
            <a:r>
              <a:rPr lang="en-US" sz="2400" dirty="0" smtClean="0"/>
              <a:t> is similar to </a:t>
            </a:r>
            <a:r>
              <a:rPr lang="en-US" sz="2400" dirty="0" err="1" smtClean="0"/>
              <a:t>losartan</a:t>
            </a:r>
            <a:r>
              <a:rPr lang="en-US" sz="2400" dirty="0" smtClean="0"/>
              <a:t>, but it does not produce any active metabolite. </a:t>
            </a:r>
          </a:p>
          <a:p>
            <a:pPr lvl="1"/>
            <a:endParaRPr lang="en-US" sz="2400" dirty="0" smtClean="0"/>
          </a:p>
          <a:p>
            <a:pPr lvl="1"/>
            <a:r>
              <a:rPr lang="en-US" sz="2400" dirty="0" smtClean="0"/>
              <a:t>After an oral dose, peak action occurs in 3 hours and action lasts &gt; 24 hours. </a:t>
            </a:r>
          </a:p>
          <a:p>
            <a:pPr lvl="1"/>
            <a:endParaRPr lang="en-US" sz="2400" dirty="0" smtClean="0"/>
          </a:p>
          <a:p>
            <a:pPr lvl="1"/>
            <a:r>
              <a:rPr lang="en-US" sz="2400" dirty="0" smtClean="0"/>
              <a:t>It is largely excreted unchanged in bile; dose reduction is needed in liver disease.</a:t>
            </a:r>
            <a:endParaRPr lang="en-US" sz="24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481072"/>
          </a:xfrm>
        </p:spPr>
        <p:txBody>
          <a:bodyPr>
            <a:normAutofit/>
          </a:bodyPr>
          <a:lstStyle/>
          <a:p>
            <a:r>
              <a:rPr lang="en-US" sz="2000" dirty="0" smtClean="0"/>
              <a:t>ARBs - well tolerated in patients who are intolerant of ACEI- used in symptomatic and asymptomatic pts of </a:t>
            </a:r>
            <a:r>
              <a:rPr lang="en-US" sz="2000" dirty="0" err="1" smtClean="0"/>
              <a:t>HFrEF</a:t>
            </a:r>
            <a:r>
              <a:rPr lang="en-US" sz="2000" dirty="0" smtClean="0"/>
              <a:t> &lt;40% who are ACE-intolerant for reasons other than </a:t>
            </a:r>
            <a:r>
              <a:rPr lang="en-US" sz="2000" dirty="0" err="1" smtClean="0"/>
              <a:t>hyperkalemia</a:t>
            </a:r>
            <a:r>
              <a:rPr lang="en-US" sz="2000" dirty="0" smtClean="0"/>
              <a:t> or renal insufficiency</a:t>
            </a:r>
          </a:p>
          <a:p>
            <a:r>
              <a:rPr lang="en-US" sz="2000" dirty="0" smtClean="0"/>
              <a:t>As with ACEI, ARBs should also be initiated in low doses, </a:t>
            </a:r>
            <a:r>
              <a:rPr lang="en-US" sz="2000" dirty="0" err="1" smtClean="0"/>
              <a:t>uptitrated</a:t>
            </a:r>
            <a:r>
              <a:rPr lang="en-US" sz="2000" dirty="0" smtClean="0"/>
              <a:t> every 3-5 days, and </a:t>
            </a:r>
            <a:r>
              <a:rPr lang="en-US" sz="2000" dirty="0" err="1" smtClean="0"/>
              <a:t>BP,RFT,Potassium</a:t>
            </a:r>
            <a:r>
              <a:rPr lang="en-US" sz="2000" dirty="0" smtClean="0"/>
              <a:t> to be </a:t>
            </a:r>
            <a:r>
              <a:rPr lang="en-US" sz="2000" dirty="0" err="1" smtClean="0"/>
              <a:t>reassesed</a:t>
            </a:r>
            <a:r>
              <a:rPr lang="en-US" sz="2000" dirty="0" smtClean="0"/>
              <a:t> within 2 weeks after drug initiation</a:t>
            </a:r>
          </a:p>
          <a:p>
            <a:endParaRPr lang="en-US" sz="2000" dirty="0"/>
          </a:p>
        </p:txBody>
      </p:sp>
      <p:sp>
        <p:nvSpPr>
          <p:cNvPr id="3" name="Title 2"/>
          <p:cNvSpPr>
            <a:spLocks noGrp="1"/>
          </p:cNvSpPr>
          <p:nvPr>
            <p:ph type="title"/>
          </p:nvPr>
        </p:nvSpPr>
        <p:spPr/>
        <p:txBody>
          <a:bodyPr/>
          <a:lstStyle/>
          <a:p>
            <a:r>
              <a:rPr lang="en-US" dirty="0" smtClean="0"/>
              <a:t>ARBs in HF</a:t>
            </a:r>
            <a:endParaRPr lang="en-US" dirty="0"/>
          </a:p>
        </p:txBody>
      </p:sp>
      <p:pic>
        <p:nvPicPr>
          <p:cNvPr id="4" name="Picture 2"/>
          <p:cNvPicPr>
            <a:picLocks noChangeAspect="1" noChangeArrowheads="1"/>
          </p:cNvPicPr>
          <p:nvPr/>
        </p:nvPicPr>
        <p:blipFill>
          <a:blip r:embed="rId3"/>
          <a:srcRect/>
          <a:stretch>
            <a:fillRect/>
          </a:stretch>
        </p:blipFill>
        <p:spPr bwMode="auto">
          <a:xfrm>
            <a:off x="1143000" y="4495800"/>
            <a:ext cx="7162800" cy="1544479"/>
          </a:xfrm>
          <a:prstGeom prst="rect">
            <a:avLst/>
          </a:prstGeom>
          <a:noFill/>
          <a:ln w="9525">
            <a:noFill/>
            <a:miter lim="800000"/>
            <a:headEnd/>
            <a:tailEnd/>
          </a:ln>
          <a:effectLst/>
        </p:spPr>
      </p:pic>
      <p:pic>
        <p:nvPicPr>
          <p:cNvPr id="5" name="Picture 3"/>
          <p:cNvPicPr>
            <a:picLocks noChangeAspect="1" noChangeArrowheads="1"/>
          </p:cNvPicPr>
          <p:nvPr/>
        </p:nvPicPr>
        <p:blipFill>
          <a:blip r:embed="rId4"/>
          <a:srcRect/>
          <a:stretch>
            <a:fillRect/>
          </a:stretch>
        </p:blipFill>
        <p:spPr bwMode="auto">
          <a:xfrm>
            <a:off x="1143000" y="3895192"/>
            <a:ext cx="7162800" cy="6006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3"/>
          <a:srcRect/>
          <a:stretch>
            <a:fillRect/>
          </a:stretch>
        </p:blipFill>
        <p:spPr bwMode="auto">
          <a:xfrm>
            <a:off x="1295400" y="1481138"/>
            <a:ext cx="6705600"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ARB Trial evidences</a:t>
            </a:r>
            <a:endParaRPr lang="en-US" dirty="0"/>
          </a:p>
        </p:txBody>
      </p:sp>
      <p:pic>
        <p:nvPicPr>
          <p:cNvPr id="214020" name="Picture 4"/>
          <p:cNvPicPr>
            <a:picLocks noGrp="1" noChangeAspect="1" noChangeArrowheads="1"/>
          </p:cNvPicPr>
          <p:nvPr>
            <p:ph idx="1"/>
          </p:nvPr>
        </p:nvPicPr>
        <p:blipFill>
          <a:blip r:embed="rId3"/>
          <a:srcRect/>
          <a:stretch>
            <a:fillRect/>
          </a:stretch>
        </p:blipFill>
        <p:spPr bwMode="auto">
          <a:xfrm>
            <a:off x="228600" y="2057400"/>
            <a:ext cx="8839200" cy="1459928"/>
          </a:xfrm>
          <a:prstGeom prst="rect">
            <a:avLst/>
          </a:prstGeom>
          <a:noFill/>
          <a:ln w="9525">
            <a:noFill/>
            <a:miter lim="800000"/>
            <a:headEnd/>
            <a:tailEnd/>
          </a:ln>
          <a:effectLst/>
        </p:spPr>
      </p:pic>
      <p:pic>
        <p:nvPicPr>
          <p:cNvPr id="214021" name="Picture 5"/>
          <p:cNvPicPr>
            <a:picLocks noChangeAspect="1" noChangeArrowheads="1"/>
          </p:cNvPicPr>
          <p:nvPr/>
        </p:nvPicPr>
        <p:blipFill>
          <a:blip r:embed="rId4"/>
          <a:srcRect/>
          <a:stretch>
            <a:fillRect/>
          </a:stretch>
        </p:blipFill>
        <p:spPr bwMode="auto">
          <a:xfrm>
            <a:off x="228600" y="1600200"/>
            <a:ext cx="8839200" cy="449899"/>
          </a:xfrm>
          <a:prstGeom prst="rect">
            <a:avLst/>
          </a:prstGeom>
          <a:noFill/>
          <a:ln w="9525">
            <a:noFill/>
            <a:miter lim="800000"/>
            <a:headEnd/>
            <a:tailEnd/>
          </a:ln>
          <a:effectLst/>
        </p:spPr>
      </p:pic>
      <p:sp>
        <p:nvSpPr>
          <p:cNvPr id="9" name="TextBox 8"/>
          <p:cNvSpPr txBox="1"/>
          <p:nvPr/>
        </p:nvSpPr>
        <p:spPr>
          <a:xfrm>
            <a:off x="762000" y="3810000"/>
            <a:ext cx="75438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lnSpcReduction="20000"/>
          </a:bodyPr>
          <a:lstStyle/>
          <a:p>
            <a:r>
              <a:rPr lang="en-US" dirty="0" err="1" smtClean="0"/>
              <a:t>Candesartan</a:t>
            </a:r>
            <a:r>
              <a:rPr lang="en-US" dirty="0" smtClean="0"/>
              <a:t> in </a:t>
            </a:r>
            <a:r>
              <a:rPr lang="en-US" b="1" dirty="0" smtClean="0"/>
              <a:t>CHARM </a:t>
            </a:r>
            <a:r>
              <a:rPr lang="en-US" dirty="0" smtClean="0"/>
              <a:t>trial significantly reduced all cause mortality, CV death, hospitalization irrespective of background ACEI or BB therapy</a:t>
            </a:r>
          </a:p>
          <a:p>
            <a:endParaRPr lang="en-US" b="1" dirty="0" smtClean="0"/>
          </a:p>
          <a:p>
            <a:r>
              <a:rPr lang="en-US" b="1" dirty="0" smtClean="0"/>
              <a:t>Val-</a:t>
            </a:r>
            <a:r>
              <a:rPr lang="en-US" b="1" dirty="0" err="1" smtClean="0"/>
              <a:t>HeFT</a:t>
            </a:r>
            <a:r>
              <a:rPr lang="en-US" b="1" dirty="0" smtClean="0"/>
              <a:t> </a:t>
            </a:r>
            <a:r>
              <a:rPr lang="en-US" dirty="0" smtClean="0"/>
              <a:t> similar findings with </a:t>
            </a:r>
            <a:r>
              <a:rPr lang="en-US" dirty="0" err="1" smtClean="0"/>
              <a:t>Valsartan</a:t>
            </a:r>
            <a:endParaRPr lang="en-US" dirty="0" smtClean="0"/>
          </a:p>
          <a:p>
            <a:endParaRPr lang="en-US" b="1" dirty="0" smtClean="0"/>
          </a:p>
          <a:p>
            <a:r>
              <a:rPr lang="en-US" b="1" dirty="0" smtClean="0"/>
              <a:t>ELITE-II, </a:t>
            </a:r>
            <a:r>
              <a:rPr lang="en-US" dirty="0" err="1" smtClean="0"/>
              <a:t>Losartan</a:t>
            </a:r>
            <a:r>
              <a:rPr lang="en-US" dirty="0" smtClean="0"/>
              <a:t>- not </a:t>
            </a:r>
            <a:r>
              <a:rPr lang="en-US" dirty="0" err="1" smtClean="0"/>
              <a:t>a/w</a:t>
            </a:r>
            <a:r>
              <a:rPr lang="en-US" dirty="0" smtClean="0"/>
              <a:t> survival </a:t>
            </a:r>
            <a:r>
              <a:rPr lang="en-US" dirty="0" err="1" smtClean="0"/>
              <a:t>benfit</a:t>
            </a:r>
            <a:r>
              <a:rPr lang="en-US" dirty="0" smtClean="0"/>
              <a:t> in elderly HF pts compared to </a:t>
            </a:r>
            <a:r>
              <a:rPr lang="en-US" dirty="0" err="1" smtClean="0"/>
              <a:t>Captopril</a:t>
            </a:r>
            <a:r>
              <a:rPr lang="en-US" dirty="0" smtClean="0"/>
              <a:t> but was significantly better tolerated.</a:t>
            </a:r>
          </a:p>
          <a:p>
            <a:endParaRPr lang="en-US" dirty="0" smtClean="0"/>
          </a:p>
          <a:p>
            <a:r>
              <a:rPr lang="en-US" b="1" dirty="0" err="1" smtClean="0"/>
              <a:t>VALIANT,</a:t>
            </a:r>
            <a:r>
              <a:rPr lang="en-US" dirty="0" err="1" smtClean="0"/>
              <a:t>Valsartan</a:t>
            </a:r>
            <a:r>
              <a:rPr lang="en-US" dirty="0" smtClean="0"/>
              <a:t> non inferior to </a:t>
            </a:r>
            <a:r>
              <a:rPr lang="en-US" dirty="0" err="1" smtClean="0"/>
              <a:t>Captopril</a:t>
            </a:r>
            <a:r>
              <a:rPr lang="en-US" dirty="0" smtClean="0"/>
              <a:t> on all cause mortality in post MI pts. Also the combination of </a:t>
            </a:r>
            <a:r>
              <a:rPr lang="en-US" dirty="0" err="1" smtClean="0"/>
              <a:t>Captopril</a:t>
            </a:r>
            <a:r>
              <a:rPr lang="en-US" dirty="0" smtClean="0"/>
              <a:t> and </a:t>
            </a:r>
            <a:r>
              <a:rPr lang="en-US" dirty="0" err="1" smtClean="0"/>
              <a:t>Valsartan</a:t>
            </a:r>
            <a:r>
              <a:rPr lang="en-US" dirty="0" smtClean="0"/>
              <a:t> no reduction in mortality but with increase in adverse effects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HEAAL –</a:t>
            </a:r>
            <a:r>
              <a:rPr lang="en-US" dirty="0" smtClean="0"/>
              <a:t> high dose </a:t>
            </a:r>
            <a:r>
              <a:rPr lang="en-US" dirty="0" err="1" smtClean="0"/>
              <a:t>vs</a:t>
            </a:r>
            <a:r>
              <a:rPr lang="en-US" dirty="0" smtClean="0"/>
              <a:t> low dose </a:t>
            </a:r>
            <a:r>
              <a:rPr lang="en-US" dirty="0" err="1" smtClean="0"/>
              <a:t>losartan</a:t>
            </a:r>
            <a:r>
              <a:rPr lang="en-US" dirty="0" smtClean="0"/>
              <a:t>- no reduction in all cause or CV mortality but significant reduction I HF hospitalizations</a:t>
            </a:r>
          </a:p>
          <a:p>
            <a:r>
              <a:rPr lang="en-US" dirty="0" smtClean="0"/>
              <a:t>So </a:t>
            </a:r>
            <a:r>
              <a:rPr lang="en-US" dirty="0" err="1" smtClean="0"/>
              <a:t>uptitration</a:t>
            </a:r>
            <a:r>
              <a:rPr lang="en-US" dirty="0" smtClean="0"/>
              <a:t> of ARBs confer clinical benefit</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effects of ARBs </a:t>
            </a:r>
            <a:endParaRPr lang="en-US" dirty="0"/>
          </a:p>
        </p:txBody>
      </p:sp>
      <p:sp>
        <p:nvSpPr>
          <p:cNvPr id="3" name="Content Placeholder 2"/>
          <p:cNvSpPr>
            <a:spLocks noGrp="1"/>
          </p:cNvSpPr>
          <p:nvPr>
            <p:ph idx="1"/>
          </p:nvPr>
        </p:nvSpPr>
        <p:spPr/>
        <p:txBody>
          <a:bodyPr/>
          <a:lstStyle/>
          <a:p>
            <a:endParaRPr lang="en-US" dirty="0" smtClean="0"/>
          </a:p>
          <a:p>
            <a:r>
              <a:rPr lang="en-US" dirty="0" smtClean="0"/>
              <a:t>Inverse </a:t>
            </a:r>
            <a:r>
              <a:rPr lang="en-US" dirty="0" err="1" smtClean="0"/>
              <a:t>agonism</a:t>
            </a:r>
            <a:r>
              <a:rPr lang="en-US" dirty="0" smtClean="0"/>
              <a:t> of AT1 receptor</a:t>
            </a:r>
          </a:p>
          <a:p>
            <a:r>
              <a:rPr lang="en-US" dirty="0" smtClean="0"/>
              <a:t>Anti platelet effects </a:t>
            </a:r>
          </a:p>
          <a:p>
            <a:r>
              <a:rPr lang="en-US" dirty="0" smtClean="0"/>
              <a:t>Anti – inflammatory effects</a:t>
            </a:r>
          </a:p>
          <a:p>
            <a:r>
              <a:rPr lang="en-US" dirty="0" smtClean="0"/>
              <a:t>Reduction in serum uric acid levels</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Inverse </a:t>
            </a:r>
            <a:r>
              <a:rPr lang="en-US" dirty="0" err="1" smtClean="0"/>
              <a:t>agonism</a:t>
            </a:r>
            <a:endParaRPr lang="en-US" dirty="0"/>
          </a:p>
        </p:txBody>
      </p:sp>
      <p:sp>
        <p:nvSpPr>
          <p:cNvPr id="3" name="Content Placeholder 2"/>
          <p:cNvSpPr>
            <a:spLocks noGrp="1"/>
          </p:cNvSpPr>
          <p:nvPr>
            <p:ph idx="1"/>
          </p:nvPr>
        </p:nvSpPr>
        <p:spPr/>
        <p:txBody>
          <a:bodyPr/>
          <a:lstStyle/>
          <a:p>
            <a:pPr>
              <a:buNone/>
            </a:pPr>
            <a:endParaRPr lang="en-US" dirty="0" smtClean="0"/>
          </a:p>
          <a:p>
            <a:pPr marL="624078" indent="-514350">
              <a:buAutoNum type="arabicPeriod"/>
            </a:pPr>
            <a:r>
              <a:rPr lang="en-US" dirty="0" smtClean="0"/>
              <a:t>Sometimes AT1 receptors are mutated and have constitutive activity which means the receptors can get activated in the absence of its </a:t>
            </a:r>
            <a:r>
              <a:rPr lang="en-US" dirty="0" err="1" smtClean="0"/>
              <a:t>ligand</a:t>
            </a:r>
            <a:r>
              <a:rPr lang="en-US" dirty="0" smtClean="0"/>
              <a:t> </a:t>
            </a:r>
          </a:p>
          <a:p>
            <a:pPr marL="624078" indent="-514350">
              <a:buAutoNum type="arabicPeriod"/>
            </a:pPr>
            <a:r>
              <a:rPr lang="en-US" dirty="0" err="1" smtClean="0"/>
              <a:t>Losartan,valsartan,olmesartan</a:t>
            </a:r>
            <a:r>
              <a:rPr lang="en-US" dirty="0" smtClean="0"/>
              <a:t> and </a:t>
            </a:r>
            <a:r>
              <a:rPr lang="en-US" dirty="0" err="1" smtClean="0"/>
              <a:t>candesartan</a:t>
            </a:r>
            <a:r>
              <a:rPr lang="en-US" dirty="0" smtClean="0"/>
              <a:t> have significant inverse </a:t>
            </a:r>
            <a:r>
              <a:rPr lang="en-US" dirty="0" err="1" smtClean="0"/>
              <a:t>agonism</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inverse </a:t>
            </a:r>
            <a:r>
              <a:rPr lang="en-US" dirty="0" err="1" smtClean="0"/>
              <a:t>agonism</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r>
              <a:rPr lang="en-US" dirty="0" smtClean="0"/>
              <a:t>2.   AT1 receptor mRNA levels are </a:t>
            </a:r>
            <a:r>
              <a:rPr lang="en-US" dirty="0" err="1" smtClean="0"/>
              <a:t>upregulated</a:t>
            </a:r>
            <a:r>
              <a:rPr lang="en-US" dirty="0" smtClean="0"/>
              <a:t> by </a:t>
            </a:r>
            <a:r>
              <a:rPr lang="en-US" dirty="0" err="1" smtClean="0"/>
              <a:t>myocyte</a:t>
            </a:r>
            <a:r>
              <a:rPr lang="en-US" dirty="0" smtClean="0"/>
              <a:t> stretching over time </a:t>
            </a:r>
          </a:p>
          <a:p>
            <a:endParaRPr lang="en-US" dirty="0" smtClean="0"/>
          </a:p>
          <a:p>
            <a:r>
              <a:rPr lang="en-US" dirty="0" smtClean="0"/>
              <a:t>Studies s/o  AT1 receptor activation by the mechanical stretching of cultured rat </a:t>
            </a:r>
            <a:r>
              <a:rPr lang="en-US" dirty="0" err="1" smtClean="0"/>
              <a:t>myocytes</a:t>
            </a:r>
            <a:r>
              <a:rPr lang="en-US" dirty="0" smtClean="0"/>
              <a:t> and constriction of the transverse aorta were suppressed by an inverse agonist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platelet effects</a:t>
            </a:r>
            <a:endParaRPr lang="en-US" dirty="0"/>
          </a:p>
        </p:txBody>
      </p:sp>
      <p:sp>
        <p:nvSpPr>
          <p:cNvPr id="3" name="Content Placeholder 2"/>
          <p:cNvSpPr>
            <a:spLocks noGrp="1"/>
          </p:cNvSpPr>
          <p:nvPr>
            <p:ph idx="1"/>
          </p:nvPr>
        </p:nvSpPr>
        <p:spPr/>
        <p:txBody>
          <a:bodyPr/>
          <a:lstStyle/>
          <a:p>
            <a:endParaRPr lang="en-US" dirty="0" smtClean="0"/>
          </a:p>
          <a:p>
            <a:r>
              <a:rPr lang="en-US" dirty="0" err="1" smtClean="0"/>
              <a:t>Losartan</a:t>
            </a:r>
            <a:r>
              <a:rPr lang="en-US" dirty="0" smtClean="0"/>
              <a:t> has some degree of antagonistic action on the </a:t>
            </a:r>
            <a:r>
              <a:rPr lang="en-US" dirty="0" err="1" smtClean="0"/>
              <a:t>thromboxane</a:t>
            </a:r>
            <a:r>
              <a:rPr lang="en-US" dirty="0" smtClean="0"/>
              <a:t> A2 receptor which is responsible for the platelet anti-</a:t>
            </a:r>
            <a:r>
              <a:rPr lang="en-US" dirty="0" err="1" smtClean="0"/>
              <a:t>aggregatory</a:t>
            </a:r>
            <a:r>
              <a:rPr lang="en-US" dirty="0" smtClean="0"/>
              <a:t> effects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Anti inflammatory effects</a:t>
            </a:r>
            <a:endParaRPr lang="en-US" dirty="0"/>
          </a:p>
        </p:txBody>
      </p:sp>
      <p:sp>
        <p:nvSpPr>
          <p:cNvPr id="3" name="Content Placeholder 2"/>
          <p:cNvSpPr>
            <a:spLocks noGrp="1"/>
          </p:cNvSpPr>
          <p:nvPr>
            <p:ph idx="1"/>
          </p:nvPr>
        </p:nvSpPr>
        <p:spPr>
          <a:xfrm>
            <a:off x="457200" y="1219200"/>
            <a:ext cx="8229600" cy="5029200"/>
          </a:xfrm>
        </p:spPr>
        <p:txBody>
          <a:bodyPr>
            <a:normAutofit fontScale="92500"/>
          </a:bodyPr>
          <a:lstStyle/>
          <a:p>
            <a:r>
              <a:rPr lang="en-US" dirty="0" err="1" smtClean="0"/>
              <a:t>Ang</a:t>
            </a:r>
            <a:r>
              <a:rPr lang="en-US" dirty="0" smtClean="0"/>
              <a:t> II induces inflammation in vasculature and vascular remodeling, and subsequently promotes atherosclerosis. </a:t>
            </a:r>
          </a:p>
          <a:p>
            <a:endParaRPr lang="en-US" dirty="0" smtClean="0"/>
          </a:p>
          <a:p>
            <a:r>
              <a:rPr lang="en-US" dirty="0" err="1" smtClean="0"/>
              <a:t>Ang</a:t>
            </a:r>
            <a:r>
              <a:rPr lang="en-US" dirty="0" smtClean="0"/>
              <a:t> II stimulates </a:t>
            </a:r>
            <a:r>
              <a:rPr lang="en-US" dirty="0" err="1" smtClean="0"/>
              <a:t>monocyte</a:t>
            </a:r>
            <a:r>
              <a:rPr lang="en-US" dirty="0" smtClean="0"/>
              <a:t> </a:t>
            </a:r>
            <a:r>
              <a:rPr lang="en-US" dirty="0" err="1" smtClean="0"/>
              <a:t>chemoattractant</a:t>
            </a:r>
            <a:r>
              <a:rPr lang="en-US" dirty="0" smtClean="0"/>
              <a:t> protein-1 (MCP-1), interleukin (IL)-8, tumor necrosis factor-a and IL-6 production</a:t>
            </a:r>
          </a:p>
          <a:p>
            <a:endParaRPr lang="en-US" dirty="0" smtClean="0"/>
          </a:p>
          <a:p>
            <a:r>
              <a:rPr lang="en-US" dirty="0" smtClean="0"/>
              <a:t>Decrease in  MCP-1 levels seen with </a:t>
            </a:r>
            <a:r>
              <a:rPr lang="en-US" dirty="0" err="1" smtClean="0"/>
              <a:t>irbesartan</a:t>
            </a:r>
            <a:r>
              <a:rPr lang="en-US" dirty="0" smtClean="0"/>
              <a:t> and </a:t>
            </a:r>
            <a:r>
              <a:rPr lang="en-US" dirty="0" err="1" smtClean="0"/>
              <a:t>losartan</a:t>
            </a:r>
            <a:endParaRPr lang="en-US" dirty="0" smtClean="0"/>
          </a:p>
          <a:p>
            <a:r>
              <a:rPr lang="en-US" dirty="0" smtClean="0"/>
              <a:t>Increase in </a:t>
            </a:r>
            <a:r>
              <a:rPr lang="en-US" dirty="0" err="1" smtClean="0"/>
              <a:t>adiponectin</a:t>
            </a:r>
            <a:r>
              <a:rPr lang="en-US" dirty="0" smtClean="0"/>
              <a:t> expression seen with </a:t>
            </a:r>
            <a:r>
              <a:rPr lang="en-US" dirty="0" err="1" smtClean="0"/>
              <a:t>irbesartan,losartan,candesartan</a:t>
            </a:r>
            <a:r>
              <a:rPr lang="en-US" dirty="0" smtClean="0"/>
              <a:t>  and </a:t>
            </a:r>
            <a:r>
              <a:rPr lang="en-US" dirty="0" err="1" smtClean="0"/>
              <a:t>telmisartan</a:t>
            </a:r>
            <a:r>
              <a:rPr lang="en-US" dirty="0" smtClean="0"/>
              <a:t> </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 inflammatory effects</a:t>
            </a:r>
            <a:endParaRPr lang="en-US" dirty="0"/>
          </a:p>
        </p:txBody>
      </p:sp>
      <p:sp>
        <p:nvSpPr>
          <p:cNvPr id="3" name="Content Placeholder 2"/>
          <p:cNvSpPr>
            <a:spLocks noGrp="1"/>
          </p:cNvSpPr>
          <p:nvPr>
            <p:ph idx="1"/>
          </p:nvPr>
        </p:nvSpPr>
        <p:spPr/>
        <p:txBody>
          <a:bodyPr/>
          <a:lstStyle/>
          <a:p>
            <a:r>
              <a:rPr lang="en-US" dirty="0" smtClean="0"/>
              <a:t>PPAR gamma activation with </a:t>
            </a:r>
            <a:r>
              <a:rPr lang="en-US" dirty="0" err="1" smtClean="0"/>
              <a:t>eprosartan</a:t>
            </a:r>
            <a:r>
              <a:rPr lang="en-US" dirty="0" smtClean="0"/>
              <a:t> – may be one reason of preventing New Onset Diabetes(NOD), the other being increased </a:t>
            </a:r>
            <a:r>
              <a:rPr lang="en-US" dirty="0" err="1" smtClean="0"/>
              <a:t>adiponectin</a:t>
            </a:r>
            <a:r>
              <a:rPr lang="en-US" dirty="0" smtClean="0"/>
              <a:t> levels</a:t>
            </a:r>
          </a:p>
          <a:p>
            <a:r>
              <a:rPr lang="en-US" dirty="0" err="1" smtClean="0"/>
              <a:t>Irbesartan</a:t>
            </a:r>
            <a:r>
              <a:rPr lang="en-US" dirty="0" smtClean="0"/>
              <a:t> and </a:t>
            </a:r>
            <a:r>
              <a:rPr lang="en-US" dirty="0" err="1" smtClean="0"/>
              <a:t>olmesartan</a:t>
            </a:r>
            <a:r>
              <a:rPr lang="en-US" dirty="0" smtClean="0"/>
              <a:t>  act as antagonists  of </a:t>
            </a:r>
            <a:r>
              <a:rPr lang="en-US" dirty="0" err="1" smtClean="0"/>
              <a:t>chemokine</a:t>
            </a:r>
            <a:r>
              <a:rPr lang="en-US" dirty="0" smtClean="0"/>
              <a:t> receptors </a:t>
            </a:r>
          </a:p>
          <a:p>
            <a:endParaRPr lang="en-US" dirty="0" smtClean="0"/>
          </a:p>
          <a:p>
            <a:pPr>
              <a:buNone/>
            </a:pPr>
            <a:r>
              <a:rPr lang="en-US" b="1" dirty="0" smtClean="0"/>
              <a:t>      Actions are independent of actions on the AT1 and AT2 receptors and suggest a molecular level of action for the ARBs</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Decrease in uric acid levels</a:t>
            </a:r>
            <a:endParaRPr lang="en-US" dirty="0"/>
          </a:p>
        </p:txBody>
      </p:sp>
      <p:sp>
        <p:nvSpPr>
          <p:cNvPr id="3" name="Content Placeholder 2"/>
          <p:cNvSpPr>
            <a:spLocks noGrp="1"/>
          </p:cNvSpPr>
          <p:nvPr>
            <p:ph idx="1"/>
          </p:nvPr>
        </p:nvSpPr>
        <p:spPr/>
        <p:txBody>
          <a:bodyPr/>
          <a:lstStyle/>
          <a:p>
            <a:r>
              <a:rPr lang="en-US" dirty="0" smtClean="0"/>
              <a:t>Compared with other ARBs, </a:t>
            </a:r>
            <a:r>
              <a:rPr lang="en-US" dirty="0" err="1" smtClean="0"/>
              <a:t>losartan</a:t>
            </a:r>
            <a:r>
              <a:rPr lang="en-US" dirty="0" smtClean="0"/>
              <a:t>, </a:t>
            </a:r>
            <a:r>
              <a:rPr lang="en-US" dirty="0" err="1" smtClean="0"/>
              <a:t>telmisartan</a:t>
            </a:r>
            <a:r>
              <a:rPr lang="en-US" dirty="0" smtClean="0"/>
              <a:t>  and </a:t>
            </a:r>
            <a:r>
              <a:rPr lang="en-US" dirty="0" err="1" smtClean="0"/>
              <a:t>irbesartan</a:t>
            </a:r>
            <a:r>
              <a:rPr lang="en-US" dirty="0" smtClean="0"/>
              <a:t> have been shown to reduce serum uric acid.</a:t>
            </a:r>
          </a:p>
          <a:p>
            <a:pPr>
              <a:buNone/>
            </a:pPr>
            <a:endParaRPr lang="en-US" dirty="0" smtClean="0"/>
          </a:p>
          <a:p>
            <a:r>
              <a:rPr lang="en-US" dirty="0" smtClean="0"/>
              <a:t>These effects are believed to be mediated at the molecular levels independent of action on the AT1 receptor</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486458" y="1600200"/>
            <a:ext cx="8418031" cy="4419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90600"/>
            <a:ext cx="7772400" cy="1220162"/>
          </a:xfrm>
        </p:spPr>
        <p:txBody>
          <a:bodyPr/>
          <a:lstStyle/>
          <a:p>
            <a:pPr algn="ctr"/>
            <a:r>
              <a:rPr lang="en-US" dirty="0" smtClean="0"/>
              <a:t>ACEI + ARB ???</a:t>
            </a:r>
            <a:endParaRPr lang="en-US" dirty="0"/>
          </a:p>
        </p:txBody>
      </p:sp>
      <p:sp>
        <p:nvSpPr>
          <p:cNvPr id="3" name="Subtitle 2"/>
          <p:cNvSpPr>
            <a:spLocks noGrp="1"/>
          </p:cNvSpPr>
          <p:nvPr>
            <p:ph type="subTitle" idx="1"/>
          </p:nvPr>
        </p:nvSpPr>
        <p:spPr>
          <a:xfrm>
            <a:off x="609600" y="2743200"/>
            <a:ext cx="7772400" cy="1199704"/>
          </a:xfrm>
        </p:spPr>
        <p:txBody>
          <a:bodyPr/>
          <a:lstStyle/>
          <a:p>
            <a:r>
              <a:rPr lang="en-US" dirty="0" smtClean="0"/>
              <a:t>THE COMBINATION ???</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1"/>
          </a:xfrm>
        </p:spPr>
        <p:txBody>
          <a:bodyPr>
            <a:normAutofit fontScale="92500" lnSpcReduction="10000"/>
          </a:bodyPr>
          <a:lstStyle/>
          <a:p>
            <a:r>
              <a:rPr lang="en-US" dirty="0" smtClean="0"/>
              <a:t>RESOLVD, VALHEFT,VALIANT(1999-2003)</a:t>
            </a:r>
          </a:p>
          <a:p>
            <a:pPr lvl="1"/>
            <a:r>
              <a:rPr lang="en-US" dirty="0" err="1" smtClean="0"/>
              <a:t>Theoritical</a:t>
            </a:r>
            <a:r>
              <a:rPr lang="en-US" dirty="0" smtClean="0"/>
              <a:t> reasons to combine ACEI and ARB to obtain more complete RAAS suppression</a:t>
            </a:r>
          </a:p>
          <a:p>
            <a:pPr lvl="1"/>
            <a:r>
              <a:rPr lang="en-US" dirty="0" err="1" smtClean="0"/>
              <a:t>Ang</a:t>
            </a:r>
            <a:r>
              <a:rPr lang="en-US" dirty="0" smtClean="0"/>
              <a:t> II in several tissues by non ACE </a:t>
            </a:r>
            <a:r>
              <a:rPr lang="en-US" dirty="0" err="1" smtClean="0"/>
              <a:t>mech</a:t>
            </a:r>
            <a:r>
              <a:rPr lang="en-US" dirty="0" smtClean="0"/>
              <a:t> whose effect can be blocked by ARB</a:t>
            </a:r>
          </a:p>
          <a:p>
            <a:pPr lvl="1"/>
            <a:r>
              <a:rPr lang="en-US" dirty="0" smtClean="0"/>
              <a:t>ARB cause compensatory increase in </a:t>
            </a:r>
            <a:r>
              <a:rPr lang="en-US" dirty="0" err="1" smtClean="0"/>
              <a:t>Ang</a:t>
            </a:r>
            <a:r>
              <a:rPr lang="en-US" dirty="0" smtClean="0"/>
              <a:t> II that can be checked by ACEI</a:t>
            </a:r>
          </a:p>
          <a:p>
            <a:pPr lvl="1"/>
            <a:endParaRPr lang="en-US" dirty="0" smtClean="0"/>
          </a:p>
          <a:p>
            <a:r>
              <a:rPr lang="en-US" dirty="0" smtClean="0"/>
              <a:t>COOPERATE-2003, LANCET</a:t>
            </a:r>
          </a:p>
          <a:p>
            <a:pPr lvl="1"/>
            <a:r>
              <a:rPr lang="en-US" dirty="0" smtClean="0"/>
              <a:t>ARB + ACEI combination therapy retards progression in non-diabetic renal disease compared to </a:t>
            </a:r>
            <a:r>
              <a:rPr lang="en-US" dirty="0" err="1" smtClean="0"/>
              <a:t>monotherapy</a:t>
            </a:r>
            <a:endParaRPr lang="en-US" dirty="0" smtClean="0"/>
          </a:p>
          <a:p>
            <a:pPr lvl="1"/>
            <a:endParaRPr lang="en-US" dirty="0" smtClean="0"/>
          </a:p>
          <a:p>
            <a:r>
              <a:rPr lang="en-US" dirty="0" smtClean="0"/>
              <a:t>BUT COOPERATE TRIAL WAS WITHDRAWN FROM THE LANCET PUBLICATION CLAIMING</a:t>
            </a:r>
          </a:p>
          <a:p>
            <a:endParaRPr lang="en-US" i="1" dirty="0" smtClean="0"/>
          </a:p>
          <a:p>
            <a:r>
              <a:rPr lang="en-US" i="1" dirty="0" smtClean="0"/>
              <a:t>“SCIENTIFIC MISCONDUCT”</a:t>
            </a:r>
            <a:endParaRPr lang="en-US" i="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ALDOSTERONE ANTAGONISTS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a:t>
            </a:r>
            <a:r>
              <a:rPr lang="en-US" dirty="0" err="1" smtClean="0"/>
              <a:t>aldosterone</a:t>
            </a:r>
            <a:r>
              <a:rPr lang="en-US" dirty="0" smtClean="0"/>
              <a:t> in CV disease</a:t>
            </a:r>
            <a:endParaRPr lang="en-US" dirty="0"/>
          </a:p>
        </p:txBody>
      </p:sp>
      <p:sp>
        <p:nvSpPr>
          <p:cNvPr id="3" name="Content Placeholder 2"/>
          <p:cNvSpPr>
            <a:spLocks noGrp="1"/>
          </p:cNvSpPr>
          <p:nvPr>
            <p:ph idx="1"/>
          </p:nvPr>
        </p:nvSpPr>
        <p:spPr/>
        <p:txBody>
          <a:bodyPr/>
          <a:lstStyle/>
          <a:p>
            <a:r>
              <a:rPr lang="en-US" dirty="0" smtClean="0"/>
              <a:t>Direct correlation of </a:t>
            </a:r>
            <a:r>
              <a:rPr lang="en-US" dirty="0" err="1" smtClean="0"/>
              <a:t>aldosterone</a:t>
            </a:r>
            <a:r>
              <a:rPr lang="en-US" dirty="0" smtClean="0"/>
              <a:t> levels and mortality in heart failure</a:t>
            </a:r>
          </a:p>
          <a:p>
            <a:r>
              <a:rPr lang="en-US" dirty="0" smtClean="0"/>
              <a:t>Increase in myocardial fibrosis</a:t>
            </a:r>
          </a:p>
          <a:p>
            <a:r>
              <a:rPr lang="en-US" dirty="0" smtClean="0"/>
              <a:t>Inhibition of the release of NO</a:t>
            </a:r>
          </a:p>
          <a:p>
            <a:r>
              <a:rPr lang="en-US" dirty="0" smtClean="0"/>
              <a:t>Increased incidence of arrhythmias</a:t>
            </a:r>
          </a:p>
          <a:p>
            <a:r>
              <a:rPr lang="en-US" dirty="0" smtClean="0"/>
              <a:t>Increased response to vasoconstrictor doses of </a:t>
            </a:r>
            <a:r>
              <a:rPr lang="en-US" dirty="0" err="1" smtClean="0"/>
              <a:t>angiotensin</a:t>
            </a:r>
            <a:r>
              <a:rPr lang="en-US" dirty="0" smtClean="0"/>
              <a:t> I</a:t>
            </a:r>
          </a:p>
          <a:p>
            <a:r>
              <a:rPr lang="en-US" dirty="0" smtClean="0"/>
              <a:t>Critical mediator of early </a:t>
            </a:r>
            <a:r>
              <a:rPr lang="en-US" dirty="0" err="1" smtClean="0"/>
              <a:t>angiotensin</a:t>
            </a:r>
            <a:r>
              <a:rPr lang="en-US" dirty="0" smtClean="0"/>
              <a:t> II induced experimental myocardial injury</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Deleterious effects of </a:t>
            </a:r>
            <a:r>
              <a:rPr lang="en-US" dirty="0" err="1" smtClean="0"/>
              <a:t>aldosterone</a:t>
            </a:r>
            <a:endParaRPr lang="en-US" dirty="0"/>
          </a:p>
        </p:txBody>
      </p:sp>
      <p:pic>
        <p:nvPicPr>
          <p:cNvPr id="2050" name="Picture 2"/>
          <p:cNvPicPr>
            <a:picLocks noGrp="1" noChangeAspect="1" noChangeArrowheads="1"/>
          </p:cNvPicPr>
          <p:nvPr>
            <p:ph idx="1"/>
          </p:nvPr>
        </p:nvPicPr>
        <p:blipFill>
          <a:blip r:embed="rId2"/>
          <a:srcRect l="42192" t="40976" r="23648" b="13888"/>
          <a:stretch>
            <a:fillRect/>
          </a:stretch>
        </p:blipFill>
        <p:spPr bwMode="auto">
          <a:xfrm>
            <a:off x="304800" y="1066800"/>
            <a:ext cx="8534400"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err="1" smtClean="0"/>
              <a:t>Aldosterone</a:t>
            </a:r>
            <a:r>
              <a:rPr lang="en-US" dirty="0" smtClean="0"/>
              <a:t> combines with intracellular MR induces formation of AIP (</a:t>
            </a:r>
            <a:r>
              <a:rPr lang="en-US" dirty="0" err="1" smtClean="0"/>
              <a:t>Aldosterone</a:t>
            </a:r>
            <a:r>
              <a:rPr lang="en-US" dirty="0" smtClean="0"/>
              <a:t> induced proteins) </a:t>
            </a:r>
            <a:r>
              <a:rPr lang="en-US" dirty="0" smtClean="0">
                <a:sym typeface="Wingdings" pitchFamily="2" charset="2"/>
              </a:rPr>
              <a:t> promote Na+ </a:t>
            </a:r>
            <a:r>
              <a:rPr lang="en-US" dirty="0" err="1" smtClean="0">
                <a:sym typeface="Wingdings" pitchFamily="2" charset="2"/>
              </a:rPr>
              <a:t>reabsorption</a:t>
            </a:r>
            <a:r>
              <a:rPr lang="en-US" dirty="0" smtClean="0">
                <a:sym typeface="Wingdings" pitchFamily="2" charset="2"/>
              </a:rPr>
              <a:t> and K+ secretion</a:t>
            </a:r>
          </a:p>
          <a:p>
            <a:endParaRPr lang="en-US" dirty="0" smtClean="0">
              <a:sym typeface="Wingdings" pitchFamily="2" charset="2"/>
            </a:endParaRPr>
          </a:p>
          <a:p>
            <a:r>
              <a:rPr lang="en-US" dirty="0" err="1" smtClean="0">
                <a:sym typeface="Wingdings" pitchFamily="2" charset="2"/>
              </a:rPr>
              <a:t>Spironolactone</a:t>
            </a:r>
            <a:r>
              <a:rPr lang="en-US" dirty="0" smtClean="0">
                <a:sym typeface="Wingdings" pitchFamily="2" charset="2"/>
              </a:rPr>
              <a:t>  and its a</a:t>
            </a:r>
            <a:r>
              <a:rPr lang="en-US" dirty="0" smtClean="0"/>
              <a:t>ctive metabolite CANRENONE, competitively inhibit binding of </a:t>
            </a:r>
            <a:r>
              <a:rPr lang="en-US" dirty="0" err="1" smtClean="0"/>
              <a:t>Aldosterone</a:t>
            </a:r>
            <a:r>
              <a:rPr lang="en-US" dirty="0" smtClean="0"/>
              <a:t> to MR type I in many tissues including epithelial cells of DCT and CD</a:t>
            </a:r>
          </a:p>
          <a:p>
            <a:endParaRPr lang="en-US" dirty="0"/>
          </a:p>
          <a:p>
            <a:r>
              <a:rPr lang="en-US" dirty="0" err="1" smtClean="0"/>
              <a:t>Antagonises</a:t>
            </a:r>
            <a:r>
              <a:rPr lang="en-US" dirty="0" smtClean="0"/>
              <a:t> K+ loss induced by other diuretics reverses diuretic resistance</a:t>
            </a:r>
          </a:p>
          <a:p>
            <a:endParaRPr lang="en-US" dirty="0" smtClean="0"/>
          </a:p>
          <a:p>
            <a:r>
              <a:rPr lang="en-US" dirty="0" smtClean="0"/>
              <a:t>K+ retaining action develops over 3-4 days</a:t>
            </a:r>
          </a:p>
        </p:txBody>
      </p:sp>
      <p:sp>
        <p:nvSpPr>
          <p:cNvPr id="3" name="Title 2"/>
          <p:cNvSpPr>
            <a:spLocks noGrp="1"/>
          </p:cNvSpPr>
          <p:nvPr>
            <p:ph type="title"/>
          </p:nvPr>
        </p:nvSpPr>
        <p:spPr/>
        <p:txBody>
          <a:bodyPr/>
          <a:lstStyle/>
          <a:p>
            <a:r>
              <a:rPr lang="en-US" dirty="0" smtClean="0"/>
              <a:t>SPIRONOLACTONE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3797491"/>
          </a:xfrm>
        </p:spPr>
        <p:txBody>
          <a:bodyPr/>
          <a:lstStyle/>
          <a:p>
            <a:r>
              <a:rPr lang="en-US" dirty="0" smtClean="0"/>
              <a:t>Oral bioavailability is 75%</a:t>
            </a:r>
          </a:p>
          <a:p>
            <a:endParaRPr lang="en-US" dirty="0" smtClean="0"/>
          </a:p>
          <a:p>
            <a:r>
              <a:rPr lang="en-US" dirty="0" smtClean="0"/>
              <a:t>Highly plasma protein bound, </a:t>
            </a:r>
            <a:r>
              <a:rPr lang="en-US" dirty="0" err="1" smtClean="0"/>
              <a:t>metabolised</a:t>
            </a:r>
            <a:r>
              <a:rPr lang="en-US" dirty="0" smtClean="0"/>
              <a:t> in liver</a:t>
            </a:r>
          </a:p>
          <a:p>
            <a:endParaRPr lang="en-US" dirty="0" smtClean="0"/>
          </a:p>
          <a:p>
            <a:r>
              <a:rPr lang="en-US" dirty="0" smtClean="0"/>
              <a:t>The t1/2 of </a:t>
            </a:r>
            <a:r>
              <a:rPr lang="en-US" dirty="0" err="1" smtClean="0"/>
              <a:t>spironolactone</a:t>
            </a:r>
            <a:r>
              <a:rPr lang="en-US" dirty="0" smtClean="0"/>
              <a:t> is 1-2 hrs while that of </a:t>
            </a:r>
            <a:r>
              <a:rPr lang="en-US" dirty="0" err="1" smtClean="0"/>
              <a:t>canrenone</a:t>
            </a:r>
            <a:r>
              <a:rPr lang="en-US" dirty="0" smtClean="0"/>
              <a:t> is ~18hrs</a:t>
            </a:r>
            <a:endParaRPr lang="en-US" dirty="0"/>
          </a:p>
        </p:txBody>
      </p:sp>
      <p:sp>
        <p:nvSpPr>
          <p:cNvPr id="3" name="Title 2"/>
          <p:cNvSpPr>
            <a:spLocks noGrp="1"/>
          </p:cNvSpPr>
          <p:nvPr>
            <p:ph type="title"/>
          </p:nvPr>
        </p:nvSpPr>
        <p:spPr>
          <a:xfrm>
            <a:off x="457200" y="381000"/>
            <a:ext cx="8229600" cy="1524000"/>
          </a:xfrm>
        </p:spPr>
        <p:txBody>
          <a:bodyPr/>
          <a:lstStyle/>
          <a:p>
            <a:r>
              <a:rPr lang="en-US" dirty="0" smtClean="0"/>
              <a:t>Pharmacokinetics</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Given along with K+ supplements/ ACEI/ARB dangerous </a:t>
            </a:r>
            <a:r>
              <a:rPr lang="en-US" dirty="0" err="1" smtClean="0"/>
              <a:t>hyperkalemia</a:t>
            </a:r>
            <a:r>
              <a:rPr lang="en-US" dirty="0" smtClean="0"/>
              <a:t> can occur</a:t>
            </a:r>
          </a:p>
          <a:p>
            <a:endParaRPr lang="en-US" dirty="0" smtClean="0"/>
          </a:p>
          <a:p>
            <a:r>
              <a:rPr lang="en-US" dirty="0" smtClean="0"/>
              <a:t>ASPIRIN blocks action by inhibiting tubular secretion of its active metabolite</a:t>
            </a:r>
          </a:p>
          <a:p>
            <a:endParaRPr lang="en-US" dirty="0" smtClean="0"/>
          </a:p>
          <a:p>
            <a:r>
              <a:rPr lang="en-US" dirty="0" err="1" smtClean="0"/>
              <a:t>Spironolactone</a:t>
            </a:r>
            <a:r>
              <a:rPr lang="en-US" dirty="0" smtClean="0"/>
              <a:t> increases plasma </a:t>
            </a:r>
            <a:r>
              <a:rPr lang="en-US" dirty="0" err="1" smtClean="0"/>
              <a:t>digoxin</a:t>
            </a:r>
            <a:r>
              <a:rPr lang="en-US" dirty="0" smtClean="0"/>
              <a:t> concentration precipitating toxicity</a:t>
            </a:r>
            <a:endParaRPr lang="en-US" dirty="0"/>
          </a:p>
        </p:txBody>
      </p:sp>
      <p:sp>
        <p:nvSpPr>
          <p:cNvPr id="3" name="Title 2"/>
          <p:cNvSpPr>
            <a:spLocks noGrp="1"/>
          </p:cNvSpPr>
          <p:nvPr>
            <p:ph type="title"/>
          </p:nvPr>
        </p:nvSpPr>
        <p:spPr/>
        <p:txBody>
          <a:bodyPr/>
          <a:lstStyle/>
          <a:p>
            <a:r>
              <a:rPr lang="en-US" dirty="0" smtClean="0"/>
              <a:t>Interactions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Drowsiness, ataxia, </a:t>
            </a:r>
            <a:r>
              <a:rPr lang="en-US" dirty="0" err="1" smtClean="0"/>
              <a:t>confusion,epigastric</a:t>
            </a:r>
            <a:r>
              <a:rPr lang="en-US" dirty="0" smtClean="0"/>
              <a:t> distress</a:t>
            </a:r>
          </a:p>
          <a:p>
            <a:endParaRPr lang="en-US" dirty="0" smtClean="0"/>
          </a:p>
          <a:p>
            <a:r>
              <a:rPr lang="en-US" dirty="0" smtClean="0"/>
              <a:t>Dose dependent, duration related, hormonal side effects</a:t>
            </a:r>
          </a:p>
          <a:p>
            <a:pPr lvl="1"/>
            <a:r>
              <a:rPr lang="en-US" dirty="0" smtClean="0"/>
              <a:t>Erectile dysfunction, loss of libido in men</a:t>
            </a:r>
          </a:p>
          <a:p>
            <a:pPr lvl="1"/>
            <a:r>
              <a:rPr lang="en-US" dirty="0" smtClean="0"/>
              <a:t>Breast tenderness and menstrual irregularities in women</a:t>
            </a:r>
          </a:p>
          <a:p>
            <a:pPr lvl="1"/>
            <a:r>
              <a:rPr lang="en-US" dirty="0" smtClean="0"/>
              <a:t>Peptic ulcer may be aggravated so contraindicated in such pts</a:t>
            </a:r>
          </a:p>
          <a:p>
            <a:pPr lvl="1"/>
            <a:endParaRPr lang="en-US" dirty="0" smtClean="0"/>
          </a:p>
          <a:p>
            <a:r>
              <a:rPr lang="en-US" dirty="0" smtClean="0"/>
              <a:t>Painful </a:t>
            </a:r>
            <a:r>
              <a:rPr lang="en-US" dirty="0" err="1" smtClean="0"/>
              <a:t>Gynaecomastia</a:t>
            </a:r>
            <a:r>
              <a:rPr lang="en-US" dirty="0" smtClean="0"/>
              <a:t> occurs in 10-15%  of men in which case </a:t>
            </a:r>
            <a:r>
              <a:rPr lang="en-US" dirty="0" err="1" smtClean="0"/>
              <a:t>Eplerenone</a:t>
            </a:r>
            <a:r>
              <a:rPr lang="en-US" dirty="0" smtClean="0"/>
              <a:t> may be substituted</a:t>
            </a:r>
          </a:p>
        </p:txBody>
      </p:sp>
      <p:sp>
        <p:nvSpPr>
          <p:cNvPr id="3" name="Title 2"/>
          <p:cNvSpPr>
            <a:spLocks noGrp="1"/>
          </p:cNvSpPr>
          <p:nvPr>
            <p:ph type="title"/>
          </p:nvPr>
        </p:nvSpPr>
        <p:spPr/>
        <p:txBody>
          <a:bodyPr/>
          <a:lstStyle/>
          <a:p>
            <a:r>
              <a:rPr lang="en-US" dirty="0" smtClean="0"/>
              <a:t>Adverse effects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Spironolactone</a:t>
            </a:r>
            <a:r>
              <a:rPr lang="en-US" dirty="0" smtClean="0"/>
              <a:t> bodies</a:t>
            </a:r>
            <a:endParaRPr lang="en-US" dirty="0"/>
          </a:p>
        </p:txBody>
      </p:sp>
      <p:sp>
        <p:nvSpPr>
          <p:cNvPr id="6" name="Content Placeholder 5"/>
          <p:cNvSpPr>
            <a:spLocks noGrp="1"/>
          </p:cNvSpPr>
          <p:nvPr>
            <p:ph sz="quarter" idx="2"/>
          </p:nvPr>
        </p:nvSpPr>
        <p:spPr>
          <a:xfrm>
            <a:off x="304800" y="1444294"/>
            <a:ext cx="5410200" cy="3941763"/>
          </a:xfrm>
        </p:spPr>
        <p:txBody>
          <a:bodyPr>
            <a:normAutofit/>
          </a:bodyPr>
          <a:lstStyle/>
          <a:p>
            <a:r>
              <a:rPr lang="en-US" dirty="0" smtClean="0"/>
              <a:t>Long-term use- </a:t>
            </a:r>
            <a:r>
              <a:rPr lang="en-US" dirty="0" err="1" smtClean="0"/>
              <a:t>histologic</a:t>
            </a:r>
            <a:r>
              <a:rPr lang="en-US" dirty="0" smtClean="0"/>
              <a:t> characteristic of </a:t>
            </a:r>
            <a:r>
              <a:rPr lang="en-US" dirty="0" err="1" smtClean="0"/>
              <a:t>eosinophilic</a:t>
            </a:r>
            <a:r>
              <a:rPr lang="en-US" dirty="0" smtClean="0"/>
              <a:t>, round, concentrically laminated </a:t>
            </a:r>
            <a:r>
              <a:rPr lang="en-US" dirty="0" err="1" smtClean="0"/>
              <a:t>cytoplasmic</a:t>
            </a:r>
            <a:r>
              <a:rPr lang="en-US" dirty="0" smtClean="0"/>
              <a:t> inclusions surrounded by clear halos in preparations stained with </a:t>
            </a:r>
            <a:r>
              <a:rPr lang="en-US" dirty="0" err="1" smtClean="0"/>
              <a:t>hematoxylin</a:t>
            </a:r>
            <a:r>
              <a:rPr lang="en-US" dirty="0" smtClean="0"/>
              <a:t> and eosin- SPIRONOLACTONE BODIES IN THE ADRENAL CORTEX. </a:t>
            </a:r>
          </a:p>
          <a:p>
            <a:r>
              <a:rPr lang="en-US" dirty="0" smtClean="0"/>
              <a:t>Significance unknown ???</a:t>
            </a:r>
            <a:endParaRPr lang="en-US" dirty="0"/>
          </a:p>
        </p:txBody>
      </p:sp>
      <p:pic>
        <p:nvPicPr>
          <p:cNvPr id="9" name="Picture 2"/>
          <p:cNvPicPr>
            <a:picLocks noGrp="1" noChangeAspect="1" noChangeArrowheads="1"/>
          </p:cNvPicPr>
          <p:nvPr>
            <p:ph sz="quarter" idx="4"/>
          </p:nvPr>
        </p:nvPicPr>
        <p:blipFill>
          <a:blip r:embed="rId2"/>
          <a:srcRect l="79984" t="52408" r="3049" b="20624"/>
          <a:stretch>
            <a:fillRect/>
          </a:stretch>
        </p:blipFill>
        <p:spPr bwMode="auto">
          <a:xfrm>
            <a:off x="5791200" y="1752600"/>
            <a:ext cx="2817202"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DRUGS AFFECTING PRA</a:t>
            </a:r>
            <a:endParaRPr lang="en-US" dirty="0"/>
          </a:p>
        </p:txBody>
      </p:sp>
      <p:sp>
        <p:nvSpPr>
          <p:cNvPr id="5" name="Content Placeholder 4"/>
          <p:cNvSpPr>
            <a:spLocks noGrp="1"/>
          </p:cNvSpPr>
          <p:nvPr>
            <p:ph sz="quarter" idx="2"/>
          </p:nvPr>
        </p:nvSpPr>
        <p:spPr/>
        <p:txBody>
          <a:bodyPr>
            <a:normAutofit/>
          </a:bodyPr>
          <a:lstStyle/>
          <a:p>
            <a:r>
              <a:rPr lang="en-US" sz="2800" b="1" dirty="0" smtClean="0"/>
              <a:t>Increasing  PRA</a:t>
            </a:r>
          </a:p>
          <a:p>
            <a:endParaRPr lang="en-US" sz="2800" dirty="0" smtClean="0"/>
          </a:p>
          <a:p>
            <a:r>
              <a:rPr lang="en-US" sz="2800" dirty="0" smtClean="0"/>
              <a:t>ACEI</a:t>
            </a:r>
          </a:p>
          <a:p>
            <a:r>
              <a:rPr lang="en-US" sz="2800" dirty="0" smtClean="0"/>
              <a:t>ARBs</a:t>
            </a:r>
          </a:p>
          <a:p>
            <a:r>
              <a:rPr lang="en-US" sz="2800" dirty="0" smtClean="0"/>
              <a:t>Vasodilators </a:t>
            </a:r>
          </a:p>
          <a:p>
            <a:r>
              <a:rPr lang="en-US" sz="2800" dirty="0" smtClean="0"/>
              <a:t>Diuretics </a:t>
            </a:r>
          </a:p>
          <a:p>
            <a:endParaRPr lang="en-US" sz="2800" dirty="0" smtClean="0"/>
          </a:p>
          <a:p>
            <a:endParaRPr lang="en-US" sz="2800" dirty="0"/>
          </a:p>
        </p:txBody>
      </p:sp>
      <p:sp>
        <p:nvSpPr>
          <p:cNvPr id="6" name="Content Placeholder 5"/>
          <p:cNvSpPr>
            <a:spLocks noGrp="1"/>
          </p:cNvSpPr>
          <p:nvPr>
            <p:ph sz="quarter" idx="4"/>
          </p:nvPr>
        </p:nvSpPr>
        <p:spPr/>
        <p:txBody>
          <a:bodyPr>
            <a:normAutofit/>
          </a:bodyPr>
          <a:lstStyle/>
          <a:p>
            <a:r>
              <a:rPr lang="en-US" sz="2800" b="1" dirty="0" smtClean="0"/>
              <a:t>Decreasing PRA</a:t>
            </a:r>
          </a:p>
          <a:p>
            <a:endParaRPr lang="en-US" sz="2800" b="1" dirty="0" smtClean="0"/>
          </a:p>
          <a:p>
            <a:r>
              <a:rPr lang="en-US" sz="2800" dirty="0" err="1" smtClean="0"/>
              <a:t>Renin</a:t>
            </a:r>
            <a:r>
              <a:rPr lang="en-US" sz="2800" dirty="0" smtClean="0"/>
              <a:t> inhibitors</a:t>
            </a:r>
          </a:p>
          <a:p>
            <a:r>
              <a:rPr lang="en-US" sz="2800" dirty="0" smtClean="0"/>
              <a:t>Adrenergic blockers</a:t>
            </a:r>
          </a:p>
          <a:p>
            <a:r>
              <a:rPr lang="en-US" sz="2800" dirty="0" smtClean="0"/>
              <a:t>Central </a:t>
            </a:r>
            <a:r>
              <a:rPr lang="en-US" sz="2800" dirty="0" err="1" smtClean="0"/>
              <a:t>sympatholytics</a:t>
            </a:r>
            <a:endParaRPr lang="en-US" sz="2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029200"/>
          </a:xfrm>
        </p:spPr>
        <p:txBody>
          <a:bodyPr>
            <a:normAutofit lnSpcReduction="10000"/>
          </a:bodyPr>
          <a:lstStyle/>
          <a:p>
            <a:r>
              <a:rPr lang="en-US" dirty="0" smtClean="0"/>
              <a:t>To overcome these anti androgenic a/e of </a:t>
            </a:r>
            <a:r>
              <a:rPr lang="en-US" dirty="0" err="1" smtClean="0"/>
              <a:t>spironolactone</a:t>
            </a:r>
            <a:r>
              <a:rPr lang="en-US" dirty="0" smtClean="0"/>
              <a:t>, </a:t>
            </a:r>
            <a:r>
              <a:rPr lang="en-US" dirty="0" err="1" smtClean="0"/>
              <a:t>Eplerenone</a:t>
            </a:r>
            <a:r>
              <a:rPr lang="en-US" dirty="0" smtClean="0"/>
              <a:t> was developed by replacing the</a:t>
            </a:r>
          </a:p>
          <a:p>
            <a:pPr lvl="1"/>
            <a:r>
              <a:rPr lang="en-US" dirty="0" smtClean="0"/>
              <a:t>17-alpha </a:t>
            </a:r>
            <a:r>
              <a:rPr lang="en-US" dirty="0" err="1" smtClean="0"/>
              <a:t>thioacetyl</a:t>
            </a:r>
            <a:r>
              <a:rPr lang="en-US" dirty="0" smtClean="0"/>
              <a:t> group of </a:t>
            </a:r>
            <a:r>
              <a:rPr lang="en-US" dirty="0" err="1" smtClean="0"/>
              <a:t>spironolactone</a:t>
            </a:r>
            <a:r>
              <a:rPr lang="en-US" dirty="0" smtClean="0"/>
              <a:t> with a </a:t>
            </a:r>
            <a:r>
              <a:rPr lang="en-US" dirty="0" err="1" smtClean="0"/>
              <a:t>carbomethoxy</a:t>
            </a:r>
            <a:r>
              <a:rPr lang="en-US" dirty="0" smtClean="0"/>
              <a:t> group</a:t>
            </a:r>
          </a:p>
          <a:p>
            <a:pPr lvl="1"/>
            <a:endParaRPr lang="en-US" dirty="0" smtClean="0"/>
          </a:p>
          <a:p>
            <a:r>
              <a:rPr lang="en-US" dirty="0" smtClean="0"/>
              <a:t>Greater selectivity of MR than for steroid receptors with fewer hormonal a/e</a:t>
            </a:r>
          </a:p>
          <a:p>
            <a:endParaRPr lang="en-US" dirty="0" smtClean="0"/>
          </a:p>
          <a:p>
            <a:r>
              <a:rPr lang="en-US" dirty="0" smtClean="0"/>
              <a:t>Shorter half life</a:t>
            </a:r>
          </a:p>
          <a:p>
            <a:endParaRPr lang="en-US" dirty="0" smtClean="0"/>
          </a:p>
          <a:p>
            <a:r>
              <a:rPr lang="en-US" dirty="0" smtClean="0"/>
              <a:t>No active metabolite</a:t>
            </a:r>
          </a:p>
        </p:txBody>
      </p:sp>
      <p:sp>
        <p:nvSpPr>
          <p:cNvPr id="3" name="Title 2"/>
          <p:cNvSpPr>
            <a:spLocks noGrp="1"/>
          </p:cNvSpPr>
          <p:nvPr>
            <p:ph type="title"/>
          </p:nvPr>
        </p:nvSpPr>
        <p:spPr/>
        <p:txBody>
          <a:bodyPr/>
          <a:lstStyle/>
          <a:p>
            <a:r>
              <a:rPr lang="en-US" dirty="0" smtClean="0"/>
              <a:t>EPLERENONE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lnSpcReduction="10000"/>
          </a:bodyPr>
          <a:lstStyle/>
          <a:p>
            <a:r>
              <a:rPr lang="en-US" dirty="0" smtClean="0"/>
              <a:t>Suitable for long term therapy of HTN and CHF</a:t>
            </a:r>
          </a:p>
          <a:p>
            <a:endParaRPr lang="en-US" dirty="0" smtClean="0"/>
          </a:p>
          <a:p>
            <a:r>
              <a:rPr lang="en-US" dirty="0" smtClean="0"/>
              <a:t>However the risk of </a:t>
            </a:r>
            <a:r>
              <a:rPr lang="en-US" dirty="0" err="1" smtClean="0"/>
              <a:t>hyperkalemia</a:t>
            </a:r>
            <a:r>
              <a:rPr lang="en-US" dirty="0" smtClean="0"/>
              <a:t> and GI side effects are similar </a:t>
            </a:r>
          </a:p>
          <a:p>
            <a:endParaRPr lang="en-US" dirty="0" smtClean="0"/>
          </a:p>
          <a:p>
            <a:r>
              <a:rPr lang="en-US" dirty="0" smtClean="0"/>
              <a:t>Good oral absorption, inactivated in liver by CYP3A4, excreted in urine(2/3</a:t>
            </a:r>
            <a:r>
              <a:rPr lang="en-US" baseline="30000" dirty="0" smtClean="0"/>
              <a:t>rd</a:t>
            </a:r>
            <a:r>
              <a:rPr lang="en-US" dirty="0" smtClean="0"/>
              <a:t> ) as well as in feces(1/3</a:t>
            </a:r>
            <a:r>
              <a:rPr lang="en-US" baseline="30000" dirty="0" smtClean="0"/>
              <a:t>rd</a:t>
            </a:r>
            <a:r>
              <a:rPr lang="en-US" dirty="0" smtClean="0"/>
              <a:t> )</a:t>
            </a:r>
          </a:p>
          <a:p>
            <a:endParaRPr lang="en-US" dirty="0" smtClean="0"/>
          </a:p>
          <a:p>
            <a:r>
              <a:rPr lang="en-US" dirty="0" smtClean="0"/>
              <a:t>CYP3A4 inhibitors increase its blood levels</a:t>
            </a:r>
          </a:p>
          <a:p>
            <a:r>
              <a:rPr lang="en-US" dirty="0" smtClean="0"/>
              <a:t>CYP3A4 inducers decrease it efficacy</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Eplerenone</a:t>
            </a:r>
            <a:r>
              <a:rPr lang="en-US" dirty="0" smtClean="0"/>
              <a:t> is indicated specifically in</a:t>
            </a:r>
          </a:p>
          <a:p>
            <a:pPr lvl="1"/>
            <a:r>
              <a:rPr lang="en-US" sz="2800" dirty="0" smtClean="0"/>
              <a:t>Moderate to Severe CHF</a:t>
            </a:r>
          </a:p>
          <a:p>
            <a:pPr lvl="1"/>
            <a:r>
              <a:rPr lang="en-US" sz="2800" dirty="0" smtClean="0"/>
              <a:t>Post infarction LV dysfunction</a:t>
            </a:r>
          </a:p>
          <a:p>
            <a:pPr lvl="1"/>
            <a:r>
              <a:rPr lang="en-US" sz="2800" dirty="0" smtClean="0"/>
              <a:t>HTN</a:t>
            </a:r>
          </a:p>
          <a:p>
            <a:pPr lvl="1"/>
            <a:r>
              <a:rPr lang="en-US" sz="2800" dirty="0" smtClean="0"/>
              <a:t>Alternative to </a:t>
            </a:r>
            <a:r>
              <a:rPr lang="en-US" sz="2800" dirty="0" err="1" smtClean="0"/>
              <a:t>Spironolactone</a:t>
            </a:r>
            <a:endParaRPr lang="en-US" sz="2800" dirty="0"/>
          </a:p>
        </p:txBody>
      </p:sp>
      <p:sp>
        <p:nvSpPr>
          <p:cNvPr id="3" name="Title 2"/>
          <p:cNvSpPr>
            <a:spLocks noGrp="1"/>
          </p:cNvSpPr>
          <p:nvPr>
            <p:ph type="title"/>
          </p:nvPr>
        </p:nvSpPr>
        <p:spPr/>
        <p:txBody>
          <a:bodyPr/>
          <a:lstStyle/>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Although ACEI transiently decrease </a:t>
            </a:r>
            <a:r>
              <a:rPr lang="en-US" dirty="0" err="1" smtClean="0"/>
              <a:t>aldosterone</a:t>
            </a:r>
            <a:r>
              <a:rPr lang="en-US" dirty="0" smtClean="0"/>
              <a:t> levels, with chronic therapy there is a rapid return of </a:t>
            </a:r>
            <a:r>
              <a:rPr lang="en-US" dirty="0" err="1" smtClean="0"/>
              <a:t>aldosterone</a:t>
            </a:r>
            <a:r>
              <a:rPr lang="en-US" dirty="0" smtClean="0"/>
              <a:t> to that levels similar before initiating ACEI</a:t>
            </a:r>
          </a:p>
          <a:p>
            <a:r>
              <a:rPr lang="en-US" dirty="0" err="1" smtClean="0"/>
              <a:t>Spironolactone</a:t>
            </a:r>
            <a:r>
              <a:rPr lang="en-US" dirty="0" smtClean="0"/>
              <a:t> initiated at 12.5-25mg daily and </a:t>
            </a:r>
            <a:r>
              <a:rPr lang="en-US" dirty="0" err="1" smtClean="0"/>
              <a:t>uptitrated</a:t>
            </a:r>
            <a:r>
              <a:rPr lang="en-US" dirty="0" smtClean="0"/>
              <a:t> to 25-50mg daily</a:t>
            </a:r>
          </a:p>
          <a:p>
            <a:r>
              <a:rPr lang="en-US" dirty="0" err="1" smtClean="0"/>
              <a:t>Eplerenone</a:t>
            </a:r>
            <a:r>
              <a:rPr lang="en-US" dirty="0" smtClean="0"/>
              <a:t> initiated at 25mg/day and increased to 50mg/day</a:t>
            </a:r>
          </a:p>
          <a:p>
            <a:r>
              <a:rPr lang="en-US" dirty="0" smtClean="0"/>
              <a:t>Potassium supplements stopped after initiation</a:t>
            </a:r>
          </a:p>
          <a:p>
            <a:r>
              <a:rPr lang="en-US" dirty="0" smtClean="0"/>
              <a:t>RFT and K+ levels rechecked within 3 days and after 1 week after initiation</a:t>
            </a:r>
            <a:endParaRPr lang="en-US" dirty="0"/>
          </a:p>
        </p:txBody>
      </p:sp>
      <p:sp>
        <p:nvSpPr>
          <p:cNvPr id="3" name="Title 2"/>
          <p:cNvSpPr>
            <a:spLocks noGrp="1"/>
          </p:cNvSpPr>
          <p:nvPr>
            <p:ph type="title"/>
          </p:nvPr>
        </p:nvSpPr>
        <p:spPr/>
        <p:txBody>
          <a:bodyPr/>
          <a:lstStyle/>
          <a:p>
            <a:r>
              <a:rPr lang="en-US" dirty="0" smtClean="0"/>
              <a:t>AA IN HF</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Trials and Dosages</a:t>
            </a:r>
            <a:endParaRPr lang="en-US" dirty="0"/>
          </a:p>
        </p:txBody>
      </p:sp>
      <p:pic>
        <p:nvPicPr>
          <p:cNvPr id="4" name="Picture 3"/>
          <p:cNvPicPr>
            <a:picLocks noChangeAspect="1" noChangeArrowheads="1"/>
          </p:cNvPicPr>
          <p:nvPr/>
        </p:nvPicPr>
        <p:blipFill>
          <a:blip r:embed="rId2"/>
          <a:srcRect/>
          <a:stretch>
            <a:fillRect/>
          </a:stretch>
        </p:blipFill>
        <p:spPr bwMode="auto">
          <a:xfrm>
            <a:off x="2743200" y="4343400"/>
            <a:ext cx="6019800" cy="591671"/>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a:stretch>
            <a:fillRect/>
          </a:stretch>
        </p:blipFill>
        <p:spPr bwMode="auto">
          <a:xfrm>
            <a:off x="381000" y="1752600"/>
            <a:ext cx="8382000" cy="2133600"/>
          </a:xfrm>
          <a:prstGeom prst="rect">
            <a:avLst/>
          </a:prstGeom>
          <a:noFill/>
          <a:ln w="9525">
            <a:noFill/>
            <a:miter lim="800000"/>
            <a:headEnd/>
            <a:tailEnd/>
          </a:ln>
          <a:effectLst/>
        </p:spPr>
      </p:pic>
      <p:pic>
        <p:nvPicPr>
          <p:cNvPr id="6" name="Picture 5"/>
          <p:cNvPicPr>
            <a:picLocks noChangeAspect="1" noChangeArrowheads="1"/>
          </p:cNvPicPr>
          <p:nvPr/>
        </p:nvPicPr>
        <p:blipFill>
          <a:blip r:embed="rId4"/>
          <a:srcRect/>
          <a:stretch>
            <a:fillRect/>
          </a:stretch>
        </p:blipFill>
        <p:spPr bwMode="auto">
          <a:xfrm>
            <a:off x="381000" y="1371600"/>
            <a:ext cx="8305800" cy="381000"/>
          </a:xfrm>
          <a:prstGeom prst="rect">
            <a:avLst/>
          </a:prstGeom>
          <a:noFill/>
          <a:ln w="9525">
            <a:noFill/>
            <a:miter lim="800000"/>
            <a:headEnd/>
            <a:tailEnd/>
          </a:ln>
          <a:effectLst/>
        </p:spPr>
      </p:pic>
      <p:pic>
        <p:nvPicPr>
          <p:cNvPr id="7" name="Content Placeholder 6"/>
          <p:cNvPicPr>
            <a:picLocks noGrp="1" noChangeAspect="1" noChangeArrowheads="1"/>
          </p:cNvPicPr>
          <p:nvPr>
            <p:ph idx="1"/>
          </p:nvPr>
        </p:nvPicPr>
        <p:blipFill>
          <a:blip r:embed="rId5"/>
          <a:srcRect/>
          <a:stretch>
            <a:fillRect/>
          </a:stretch>
        </p:blipFill>
        <p:spPr bwMode="auto">
          <a:xfrm>
            <a:off x="2743200" y="4953000"/>
            <a:ext cx="5999672"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lnSpcReduction="10000"/>
          </a:bodyPr>
          <a:lstStyle/>
          <a:p>
            <a:r>
              <a:rPr lang="en-US" b="1" dirty="0" smtClean="0"/>
              <a:t>RALES – </a:t>
            </a:r>
            <a:r>
              <a:rPr lang="en-US" dirty="0" err="1" smtClean="0"/>
              <a:t>spironolactone</a:t>
            </a:r>
            <a:r>
              <a:rPr lang="en-US" dirty="0" smtClean="0"/>
              <a:t> </a:t>
            </a:r>
            <a:r>
              <a:rPr lang="en-US" dirty="0" err="1" smtClean="0"/>
              <a:t>vs</a:t>
            </a:r>
            <a:r>
              <a:rPr lang="en-US" dirty="0" smtClean="0"/>
              <a:t> placebo in </a:t>
            </a:r>
            <a:r>
              <a:rPr lang="en-US" dirty="0" err="1" smtClean="0"/>
              <a:t>HFrEF</a:t>
            </a:r>
            <a:r>
              <a:rPr lang="en-US" dirty="0" smtClean="0"/>
              <a:t>&lt;35%  NYHA III-IV</a:t>
            </a:r>
          </a:p>
          <a:p>
            <a:pPr lvl="1"/>
            <a:r>
              <a:rPr lang="en-US" dirty="0" smtClean="0"/>
              <a:t>25%</a:t>
            </a:r>
            <a:r>
              <a:rPr lang="en-US" dirty="0" smtClean="0"/>
              <a:t> </a:t>
            </a:r>
            <a:r>
              <a:rPr lang="en-US" dirty="0" smtClean="0"/>
              <a:t>reduction in mortality (p&lt;0.001)</a:t>
            </a:r>
          </a:p>
          <a:p>
            <a:pPr lvl="1"/>
            <a:r>
              <a:rPr lang="en-US" dirty="0" smtClean="0"/>
              <a:t>35% decrease in HF hospitalization</a:t>
            </a:r>
          </a:p>
          <a:p>
            <a:pPr lvl="1"/>
            <a:r>
              <a:rPr lang="en-US" dirty="0" smtClean="0"/>
              <a:t>Drug was well tolerated but</a:t>
            </a:r>
          </a:p>
          <a:p>
            <a:pPr lvl="1"/>
            <a:r>
              <a:rPr lang="en-US" dirty="0" smtClean="0"/>
              <a:t>10% </a:t>
            </a:r>
            <a:r>
              <a:rPr lang="en-US" dirty="0" err="1" smtClean="0"/>
              <a:t>gynaecomastia</a:t>
            </a:r>
            <a:r>
              <a:rPr lang="en-US" dirty="0" smtClean="0"/>
              <a:t> compared to 1% in placebo(p&lt;0.001)</a:t>
            </a:r>
          </a:p>
          <a:p>
            <a:pPr lvl="1"/>
            <a:endParaRPr lang="en-US" dirty="0" smtClean="0"/>
          </a:p>
          <a:p>
            <a:r>
              <a:rPr lang="en-US" b="1" dirty="0" smtClean="0"/>
              <a:t>EMPHASIS-HF- </a:t>
            </a:r>
            <a:r>
              <a:rPr lang="en-US" dirty="0" err="1" smtClean="0"/>
              <a:t>Eplerenone</a:t>
            </a:r>
            <a:r>
              <a:rPr lang="en-US" dirty="0" smtClean="0"/>
              <a:t> in </a:t>
            </a:r>
            <a:r>
              <a:rPr lang="en-US" dirty="0" err="1" smtClean="0"/>
              <a:t>HFrEF</a:t>
            </a:r>
            <a:r>
              <a:rPr lang="en-US" dirty="0" smtClean="0"/>
              <a:t>&lt;30% NYHA II</a:t>
            </a:r>
          </a:p>
          <a:p>
            <a:pPr lvl="1"/>
            <a:r>
              <a:rPr lang="en-US" dirty="0" smtClean="0"/>
              <a:t>27% decrease in CV death and HF Hosp(p&lt;0.001)</a:t>
            </a:r>
          </a:p>
          <a:p>
            <a:pPr lvl="1"/>
            <a:r>
              <a:rPr lang="en-US" dirty="0" smtClean="0"/>
              <a:t>Effect was consistent across all </a:t>
            </a:r>
            <a:r>
              <a:rPr lang="en-US" dirty="0" err="1" smtClean="0"/>
              <a:t>prespecified</a:t>
            </a:r>
            <a:r>
              <a:rPr lang="en-US" dirty="0" smtClean="0"/>
              <a:t> subgroups</a:t>
            </a:r>
          </a:p>
        </p:txBody>
      </p:sp>
      <p:sp>
        <p:nvSpPr>
          <p:cNvPr id="3" name="Title 2"/>
          <p:cNvSpPr>
            <a:spLocks noGrp="1"/>
          </p:cNvSpPr>
          <p:nvPr>
            <p:ph type="title"/>
          </p:nvPr>
        </p:nvSpPr>
        <p:spPr/>
        <p:txBody>
          <a:bodyPr/>
          <a:lstStyle/>
          <a:p>
            <a:r>
              <a:rPr lang="en-US" dirty="0" smtClean="0"/>
              <a:t>Trial evidences in HF</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1"/>
            <a:ext cx="8229600" cy="2133600"/>
          </a:xfrm>
        </p:spPr>
        <p:txBody>
          <a:bodyPr>
            <a:normAutofit/>
          </a:bodyPr>
          <a:lstStyle/>
          <a:p>
            <a:r>
              <a:rPr lang="en-US" b="1" dirty="0" smtClean="0"/>
              <a:t>EPHESUS</a:t>
            </a:r>
            <a:r>
              <a:rPr lang="en-US" dirty="0" smtClean="0"/>
              <a:t> – Post MI pts with LVD and HF</a:t>
            </a:r>
          </a:p>
          <a:p>
            <a:pPr lvl="1"/>
            <a:r>
              <a:rPr lang="en-US" dirty="0" smtClean="0"/>
              <a:t>15% decrease in all cause death(p=0.008)</a:t>
            </a:r>
          </a:p>
          <a:p>
            <a:endParaRPr lang="en-US" dirty="0" smtClean="0"/>
          </a:p>
          <a:p>
            <a:endParaRPr lang="en-US" dirty="0" smtClean="0"/>
          </a:p>
          <a:p>
            <a:endParaRPr lang="en-US" dirty="0" smtClean="0"/>
          </a:p>
          <a:p>
            <a:endParaRPr lang="en-US" dirty="0" smtClean="0"/>
          </a:p>
        </p:txBody>
      </p:sp>
      <p:pic>
        <p:nvPicPr>
          <p:cNvPr id="155649" name="Picture 1"/>
          <p:cNvPicPr>
            <a:picLocks noChangeAspect="1" noChangeArrowheads="1"/>
          </p:cNvPicPr>
          <p:nvPr/>
        </p:nvPicPr>
        <p:blipFill>
          <a:blip r:embed="rId2"/>
          <a:srcRect/>
          <a:stretch>
            <a:fillRect/>
          </a:stretch>
        </p:blipFill>
        <p:spPr bwMode="auto">
          <a:xfrm>
            <a:off x="914400" y="1752600"/>
            <a:ext cx="67818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7620000" cy="5169091"/>
          </a:xfrm>
        </p:spPr>
        <p:txBody>
          <a:bodyPr>
            <a:normAutofit/>
          </a:bodyPr>
          <a:lstStyle/>
          <a:p>
            <a:pPr algn="ctr"/>
            <a:endParaRPr lang="en-US" dirty="0" smtClean="0"/>
          </a:p>
          <a:p>
            <a:pPr algn="ctr"/>
            <a:endParaRPr lang="en-US" dirty="0" smtClean="0"/>
          </a:p>
          <a:p>
            <a:pPr algn="ctr"/>
            <a:r>
              <a:rPr lang="en-US" dirty="0" smtClean="0"/>
              <a:t>On the basis of these trials, AA is recommended for all pts in NYHA II-IV </a:t>
            </a:r>
            <a:r>
              <a:rPr lang="en-US" dirty="0" err="1" smtClean="0"/>
              <a:t>HFrEF</a:t>
            </a:r>
            <a:r>
              <a:rPr lang="en-US" dirty="0" smtClean="0"/>
              <a:t>&lt;35%  who are receiving a standard therapy with Diuretics, ACEI and BB.</a:t>
            </a:r>
          </a:p>
          <a:p>
            <a:pPr algn="ctr">
              <a:buNone/>
            </a:pPr>
            <a:endParaRPr lang="en-US" dirty="0" smtClean="0"/>
          </a:p>
          <a:p>
            <a:pPr algn="ctr"/>
            <a:r>
              <a:rPr lang="en-US" dirty="0" smtClean="0"/>
              <a:t>AA  not recommended when the serum </a:t>
            </a:r>
            <a:r>
              <a:rPr lang="en-US" dirty="0" err="1" smtClean="0"/>
              <a:t>creatine</a:t>
            </a:r>
            <a:r>
              <a:rPr lang="en-US" dirty="0" smtClean="0"/>
              <a:t> is greater than 2.5mg/dl or </a:t>
            </a:r>
            <a:r>
              <a:rPr lang="en-US" dirty="0" err="1" smtClean="0"/>
              <a:t>CrCl</a:t>
            </a:r>
            <a:r>
              <a:rPr lang="en-US" dirty="0" smtClean="0"/>
              <a:t>&lt;30ml/min or Serum Potassium &gt;5.5mmol/l</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DIRECT RENIN INHIBITORS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RAAS Escape</a:t>
            </a:r>
          </a:p>
          <a:p>
            <a:pPr lvl="1"/>
            <a:r>
              <a:rPr lang="en-US" sz="2800" dirty="0" smtClean="0"/>
              <a:t>ACEI and ARB although have a proven benefit in HF, cause a compensatory increase in </a:t>
            </a:r>
            <a:r>
              <a:rPr lang="en-US" sz="2800" dirty="0" err="1" smtClean="0"/>
              <a:t>Renin</a:t>
            </a:r>
            <a:r>
              <a:rPr lang="en-US" sz="2800" dirty="0" smtClean="0"/>
              <a:t> and other intermediaries in the RAAS pathway that may attenuate the effects of ACEI and ARB</a:t>
            </a:r>
          </a:p>
        </p:txBody>
      </p:sp>
      <p:sp>
        <p:nvSpPr>
          <p:cNvPr id="3" name="Title 2"/>
          <p:cNvSpPr>
            <a:spLocks noGrp="1"/>
          </p:cNvSpPr>
          <p:nvPr>
            <p:ph type="title"/>
          </p:nvPr>
        </p:nvSpPr>
        <p:spPr/>
        <p:txBody>
          <a:bodyPr/>
          <a:lstStyle/>
          <a:p>
            <a:r>
              <a:rPr lang="en-US" dirty="0" smtClean="0"/>
              <a:t>Purpose of DRI</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dirty="0" smtClean="0"/>
              <a:t>RAAS INHIBITORS… WHICH ACTS WHERE..??</a:t>
            </a:r>
            <a:endParaRPr lang="en-US" dirty="0"/>
          </a:p>
        </p:txBody>
      </p:sp>
      <p:pic>
        <p:nvPicPr>
          <p:cNvPr id="2051" name="Picture 3"/>
          <p:cNvPicPr>
            <a:picLocks noGrp="1" noChangeAspect="1" noChangeArrowheads="1"/>
          </p:cNvPicPr>
          <p:nvPr>
            <p:ph idx="1"/>
          </p:nvPr>
        </p:nvPicPr>
        <p:blipFill>
          <a:blip r:embed="rId2"/>
          <a:srcRect/>
          <a:stretch>
            <a:fillRect/>
          </a:stretch>
        </p:blipFill>
        <p:spPr bwMode="auto">
          <a:xfrm>
            <a:off x="1143001" y="1486694"/>
            <a:ext cx="6705600" cy="4514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DRI- Historical aspects</a:t>
            </a:r>
            <a:endParaRPr lang="en-US" dirty="0"/>
          </a:p>
        </p:txBody>
      </p:sp>
      <p:sp>
        <p:nvSpPr>
          <p:cNvPr id="3" name="Content Placeholder 2"/>
          <p:cNvSpPr>
            <a:spLocks noGrp="1"/>
          </p:cNvSpPr>
          <p:nvPr>
            <p:ph idx="1"/>
          </p:nvPr>
        </p:nvSpPr>
        <p:spPr>
          <a:xfrm>
            <a:off x="457200" y="1143000"/>
            <a:ext cx="8229600" cy="5257800"/>
          </a:xfrm>
        </p:spPr>
        <p:txBody>
          <a:bodyPr>
            <a:normAutofit fontScale="92500"/>
          </a:bodyPr>
          <a:lstStyle/>
          <a:p>
            <a:r>
              <a:rPr lang="en-US" dirty="0" smtClean="0"/>
              <a:t>The concept of blocking the RAAS at its origin by inhibiting </a:t>
            </a:r>
            <a:r>
              <a:rPr lang="en-US" dirty="0" err="1" smtClean="0"/>
              <a:t>renin</a:t>
            </a:r>
            <a:r>
              <a:rPr lang="en-US" dirty="0" smtClean="0"/>
              <a:t> has existed for at least 50 years.</a:t>
            </a:r>
          </a:p>
          <a:p>
            <a:endParaRPr lang="en-US" dirty="0" smtClean="0"/>
          </a:p>
          <a:p>
            <a:r>
              <a:rPr lang="en-US" dirty="0" smtClean="0"/>
              <a:t>The first synthetic </a:t>
            </a:r>
            <a:r>
              <a:rPr lang="en-US" dirty="0" err="1" smtClean="0"/>
              <a:t>renin</a:t>
            </a:r>
            <a:r>
              <a:rPr lang="en-US" dirty="0" smtClean="0"/>
              <a:t> inhibitor was </a:t>
            </a:r>
            <a:r>
              <a:rPr lang="en-US" dirty="0" err="1" smtClean="0"/>
              <a:t>pepstatin</a:t>
            </a:r>
            <a:r>
              <a:rPr lang="en-US" dirty="0" smtClean="0"/>
              <a:t>, which was followed by first-generation agents that were active but required </a:t>
            </a:r>
            <a:r>
              <a:rPr lang="en-US" dirty="0" err="1" smtClean="0"/>
              <a:t>parenteral</a:t>
            </a:r>
            <a:r>
              <a:rPr lang="en-US" dirty="0" smtClean="0"/>
              <a:t> administration</a:t>
            </a:r>
          </a:p>
          <a:p>
            <a:endParaRPr lang="en-US" dirty="0" smtClean="0"/>
          </a:p>
          <a:p>
            <a:r>
              <a:rPr lang="en-US" dirty="0" smtClean="0"/>
              <a:t>Oral agents such as </a:t>
            </a:r>
            <a:r>
              <a:rPr lang="en-US" b="1" dirty="0" err="1" smtClean="0"/>
              <a:t>enalkiren,remikiren</a:t>
            </a:r>
            <a:r>
              <a:rPr lang="en-US" b="1" dirty="0" smtClean="0"/>
              <a:t>, and </a:t>
            </a:r>
            <a:r>
              <a:rPr lang="en-US" b="1" dirty="0" err="1" smtClean="0"/>
              <a:t>zankiren</a:t>
            </a:r>
            <a:r>
              <a:rPr lang="en-US" dirty="0" smtClean="0"/>
              <a:t>, had limited clinical use because they demonstrated poor bioavailability (&lt; 2%), short half-lives, and weak antihypertensive activity</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Aliskiren</a:t>
            </a:r>
            <a:r>
              <a:rPr lang="en-US" dirty="0" smtClean="0"/>
              <a:t> </a:t>
            </a:r>
            <a:endParaRPr lang="en-US" dirty="0"/>
          </a:p>
        </p:txBody>
      </p:sp>
      <p:sp>
        <p:nvSpPr>
          <p:cNvPr id="3" name="Content Placeholder 2"/>
          <p:cNvSpPr>
            <a:spLocks noGrp="1"/>
          </p:cNvSpPr>
          <p:nvPr>
            <p:ph idx="1"/>
          </p:nvPr>
        </p:nvSpPr>
        <p:spPr>
          <a:xfrm>
            <a:off x="457200" y="1066800"/>
            <a:ext cx="8229600" cy="4940491"/>
          </a:xfrm>
        </p:spPr>
        <p:txBody>
          <a:bodyPr/>
          <a:lstStyle/>
          <a:p>
            <a:endParaRPr lang="en-US" dirty="0" smtClean="0"/>
          </a:p>
          <a:p>
            <a:r>
              <a:rPr lang="en-US" dirty="0" err="1" smtClean="0"/>
              <a:t>Aliskiren</a:t>
            </a:r>
            <a:r>
              <a:rPr lang="en-US" dirty="0" smtClean="0"/>
              <a:t> is the first synthetic non peptide direct </a:t>
            </a:r>
            <a:r>
              <a:rPr lang="en-US" dirty="0" err="1" smtClean="0"/>
              <a:t>renin</a:t>
            </a:r>
            <a:r>
              <a:rPr lang="en-US" dirty="0" smtClean="0"/>
              <a:t> inhibitor (DRI) to be approved by the U.S. Food and Drug Administration and the European Medicines Agency for treating hypertension in 2007.</a:t>
            </a:r>
          </a:p>
          <a:p>
            <a:endParaRPr lang="en-US" dirty="0" smtClean="0"/>
          </a:p>
          <a:p>
            <a:r>
              <a:rPr lang="en-US" dirty="0" err="1" smtClean="0"/>
              <a:t>Aliskiren</a:t>
            </a:r>
            <a:r>
              <a:rPr lang="en-US" dirty="0" smtClean="0"/>
              <a:t>  binds to the active site (S1/S3 hydrophobic binding pocket) of </a:t>
            </a:r>
            <a:r>
              <a:rPr lang="en-US" dirty="0" err="1" smtClean="0"/>
              <a:t>renin</a:t>
            </a:r>
            <a:r>
              <a:rPr lang="en-US" dirty="0" smtClean="0"/>
              <a:t>, preventing the conversion of </a:t>
            </a:r>
            <a:r>
              <a:rPr lang="en-US" dirty="0" err="1" smtClean="0"/>
              <a:t>angiotensinogen</a:t>
            </a:r>
            <a:r>
              <a:rPr lang="en-US" dirty="0" smtClean="0"/>
              <a:t> to </a:t>
            </a:r>
            <a:r>
              <a:rPr lang="en-US" dirty="0" err="1" smtClean="0"/>
              <a:t>angiotensin</a:t>
            </a:r>
            <a:r>
              <a:rPr lang="en-US" dirty="0" smtClean="0"/>
              <a:t> I</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ALISKIREN</a:t>
            </a:r>
            <a:r>
              <a:rPr lang="en-US" dirty="0" smtClean="0"/>
              <a:t> named after </a:t>
            </a:r>
            <a:r>
              <a:rPr lang="en-US" b="1" dirty="0" smtClean="0"/>
              <a:t>ALICE HUXLEY</a:t>
            </a:r>
            <a:endParaRPr lang="en-US" b="1" dirty="0"/>
          </a:p>
        </p:txBody>
      </p:sp>
      <p:pic>
        <p:nvPicPr>
          <p:cNvPr id="4" name="Picture 4" descr="alice-huxley"/>
          <p:cNvPicPr>
            <a:picLocks noGrp="1" noChangeAspect="1" noChangeArrowheads="1"/>
          </p:cNvPicPr>
          <p:nvPr>
            <p:ph idx="1"/>
          </p:nvPr>
        </p:nvPicPr>
        <p:blipFill>
          <a:blip r:embed="rId2"/>
          <a:srcRect/>
          <a:stretch>
            <a:fillRect/>
          </a:stretch>
        </p:blipFill>
        <p:spPr bwMode="auto">
          <a:xfrm>
            <a:off x="2190750" y="1986756"/>
            <a:ext cx="47625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Non-peptide </a:t>
            </a:r>
            <a:r>
              <a:rPr lang="en-US" dirty="0" smtClean="0"/>
              <a:t>which binds selectively to the catalytic site of renin</a:t>
            </a:r>
          </a:p>
          <a:p>
            <a:r>
              <a:rPr lang="en-US" dirty="0" smtClean="0"/>
              <a:t>Competitively blocks the access of angiotensinogen to this site</a:t>
            </a:r>
          </a:p>
          <a:p>
            <a:r>
              <a:rPr lang="en-US" dirty="0" err="1" smtClean="0"/>
              <a:t>Ang</a:t>
            </a:r>
            <a:r>
              <a:rPr lang="en-US" dirty="0" smtClean="0"/>
              <a:t> I is not produced and the RAAS </a:t>
            </a:r>
            <a:r>
              <a:rPr lang="en-US" dirty="0" smtClean="0"/>
              <a:t>chain </a:t>
            </a:r>
            <a:r>
              <a:rPr lang="en-US" dirty="0" smtClean="0"/>
              <a:t>is interrupted</a:t>
            </a:r>
          </a:p>
          <a:p>
            <a:r>
              <a:rPr lang="en-US" dirty="0" smtClean="0"/>
              <a:t>Feedback increase in </a:t>
            </a:r>
            <a:r>
              <a:rPr lang="en-US" dirty="0" err="1" smtClean="0"/>
              <a:t>renin</a:t>
            </a:r>
            <a:r>
              <a:rPr lang="en-US" dirty="0" smtClean="0"/>
              <a:t> mass is seen but the PRA is decreased</a:t>
            </a:r>
          </a:p>
          <a:p>
            <a:r>
              <a:rPr lang="en-US" dirty="0" err="1" smtClean="0"/>
              <a:t>Ang</a:t>
            </a:r>
            <a:r>
              <a:rPr lang="en-US" dirty="0" smtClean="0"/>
              <a:t> I and II levels fall</a:t>
            </a:r>
            <a:endParaRPr lang="en-US" dirty="0"/>
          </a:p>
        </p:txBody>
      </p:sp>
      <p:sp>
        <p:nvSpPr>
          <p:cNvPr id="3" name="Title 2"/>
          <p:cNvSpPr>
            <a:spLocks noGrp="1"/>
          </p:cNvSpPr>
          <p:nvPr>
            <p:ph type="title"/>
          </p:nvPr>
        </p:nvSpPr>
        <p:spPr/>
        <p:txBody>
          <a:bodyPr/>
          <a:lstStyle/>
          <a:p>
            <a:r>
              <a:rPr lang="en-US" dirty="0" err="1" smtClean="0"/>
              <a:t>Aliskerin</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a:bodyPr>
          <a:lstStyle/>
          <a:p>
            <a:r>
              <a:rPr lang="en-US" dirty="0" smtClean="0"/>
              <a:t>Causes fall in BP which is more marked in Na+ depleted subjects with high PRA</a:t>
            </a:r>
          </a:p>
          <a:p>
            <a:endParaRPr lang="en-US" dirty="0" smtClean="0"/>
          </a:p>
          <a:p>
            <a:r>
              <a:rPr lang="en-US" dirty="0" smtClean="0"/>
              <a:t>Anti HTN action is equivalent to ACEI and ARB</a:t>
            </a:r>
          </a:p>
          <a:p>
            <a:endParaRPr lang="en-US" dirty="0" smtClean="0"/>
          </a:p>
          <a:p>
            <a:r>
              <a:rPr lang="en-US" dirty="0" smtClean="0"/>
              <a:t>Hemodynamic effects are similar but significant postural hypotension which occurs with ACEI doesn’t occur</a:t>
            </a:r>
          </a:p>
          <a:p>
            <a:endParaRPr lang="en-US" dirty="0" smtClean="0"/>
          </a:p>
          <a:p>
            <a:r>
              <a:rPr lang="en-US" dirty="0" smtClean="0"/>
              <a:t>At present </a:t>
            </a:r>
            <a:r>
              <a:rPr lang="en-US" dirty="0" err="1" smtClean="0"/>
              <a:t>Aliskerin</a:t>
            </a:r>
            <a:r>
              <a:rPr lang="en-US" dirty="0" smtClean="0"/>
              <a:t> is recommended only as an alterative drug for those who don’t  tolerate the 1</a:t>
            </a:r>
            <a:r>
              <a:rPr lang="en-US" baseline="30000" dirty="0" smtClean="0"/>
              <a:t>st</a:t>
            </a:r>
            <a:r>
              <a:rPr lang="en-US" dirty="0" smtClean="0"/>
              <a:t> line drugs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Autofit/>
          </a:bodyPr>
          <a:lstStyle/>
          <a:p>
            <a:r>
              <a:rPr lang="en-US" sz="2800" dirty="0" smtClean="0"/>
              <a:t>Oral bioavailability ~2.6% is very low d/t active extrusion by p-glycoprotein</a:t>
            </a:r>
          </a:p>
          <a:p>
            <a:pPr marL="365760" lvl="1" indent="-256032">
              <a:spcBef>
                <a:spcPts val="400"/>
              </a:spcBef>
              <a:buSzPct val="68000"/>
              <a:buFont typeface="Wingdings 3"/>
              <a:buChar char=""/>
            </a:pPr>
            <a:r>
              <a:rPr lang="en-US" sz="2800" dirty="0" smtClean="0"/>
              <a:t>7 – 8 days to achieve steady state </a:t>
            </a:r>
            <a:r>
              <a:rPr lang="en-US" sz="2800" dirty="0" smtClean="0"/>
              <a:t>levels</a:t>
            </a:r>
            <a:endParaRPr lang="en-US" sz="2800" dirty="0" smtClean="0"/>
          </a:p>
          <a:p>
            <a:pPr>
              <a:lnSpc>
                <a:spcPct val="80000"/>
              </a:lnSpc>
            </a:pPr>
            <a:r>
              <a:rPr lang="en-US" sz="2800" dirty="0" smtClean="0"/>
              <a:t>Elimination Half-life of ~ 48 hours</a:t>
            </a:r>
          </a:p>
          <a:p>
            <a:r>
              <a:rPr lang="en-US" sz="2800" dirty="0" smtClean="0"/>
              <a:t>Excretion mainly by feces, small amt in urine</a:t>
            </a:r>
          </a:p>
          <a:p>
            <a:r>
              <a:rPr lang="en-US" sz="2800" dirty="0" smtClean="0"/>
              <a:t>BP lowering effect persists for days after regular intake</a:t>
            </a:r>
          </a:p>
          <a:p>
            <a:pPr lvl="1">
              <a:lnSpc>
                <a:spcPct val="80000"/>
              </a:lnSpc>
            </a:pPr>
            <a:r>
              <a:rPr lang="en-US" sz="2800" dirty="0" smtClean="0"/>
              <a:t>Metabolized by CYP 450-3A4</a:t>
            </a:r>
          </a:p>
          <a:p>
            <a:pPr lvl="1">
              <a:lnSpc>
                <a:spcPct val="80000"/>
              </a:lnSpc>
            </a:pPr>
            <a:r>
              <a:rPr lang="en-US" sz="2800" dirty="0" smtClean="0"/>
              <a:t>Does not induce or suppress CYP 450</a:t>
            </a:r>
          </a:p>
          <a:p>
            <a:pPr lvl="1">
              <a:lnSpc>
                <a:spcPct val="80000"/>
              </a:lnSpc>
            </a:pPr>
            <a:r>
              <a:rPr lang="en-US" sz="2800" dirty="0" smtClean="0"/>
              <a:t>No effect on QT interval</a:t>
            </a:r>
          </a:p>
        </p:txBody>
      </p:sp>
      <p:sp>
        <p:nvSpPr>
          <p:cNvPr id="3" name="Title 2"/>
          <p:cNvSpPr>
            <a:spLocks noGrp="1"/>
          </p:cNvSpPr>
          <p:nvPr>
            <p:ph type="title"/>
          </p:nvPr>
        </p:nvSpPr>
        <p:spPr>
          <a:xfrm>
            <a:off x="457200" y="274638"/>
            <a:ext cx="8229600" cy="792162"/>
          </a:xfrm>
        </p:spPr>
        <p:txBody>
          <a:bodyPr/>
          <a:lstStyle/>
          <a:p>
            <a:r>
              <a:rPr lang="en-US" dirty="0" smtClean="0"/>
              <a:t>Pharmacokinetics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interactions</a:t>
            </a:r>
            <a:endParaRPr lang="en-US" dirty="0"/>
          </a:p>
        </p:txBody>
      </p:sp>
      <p:sp>
        <p:nvSpPr>
          <p:cNvPr id="3" name="Content Placeholder 2"/>
          <p:cNvSpPr>
            <a:spLocks noGrp="1"/>
          </p:cNvSpPr>
          <p:nvPr>
            <p:ph idx="1"/>
          </p:nvPr>
        </p:nvSpPr>
        <p:spPr>
          <a:xfrm>
            <a:off x="457200" y="1371600"/>
            <a:ext cx="8229600" cy="4724400"/>
          </a:xfrm>
        </p:spPr>
        <p:txBody>
          <a:bodyPr>
            <a:normAutofit fontScale="85000" lnSpcReduction="20000"/>
          </a:bodyPr>
          <a:lstStyle/>
          <a:p>
            <a:r>
              <a:rPr lang="en-US" dirty="0" smtClean="0"/>
              <a:t>It reduces </a:t>
            </a:r>
            <a:r>
              <a:rPr lang="en-US" dirty="0" err="1" smtClean="0"/>
              <a:t>furosemide</a:t>
            </a:r>
            <a:r>
              <a:rPr lang="en-US" dirty="0" smtClean="0"/>
              <a:t> blood concentration.</a:t>
            </a:r>
          </a:p>
          <a:p>
            <a:r>
              <a:rPr lang="en-US" dirty="0" err="1" smtClean="0"/>
              <a:t>Atorvastatin</a:t>
            </a:r>
            <a:r>
              <a:rPr lang="en-US" dirty="0" smtClean="0"/>
              <a:t> may increase blood concentration, but no dose adjustment is needed.</a:t>
            </a:r>
          </a:p>
          <a:p>
            <a:endParaRPr lang="en-US" dirty="0" smtClean="0"/>
          </a:p>
          <a:p>
            <a:r>
              <a:rPr lang="en-US" dirty="0" smtClean="0"/>
              <a:t>Possible interaction with </a:t>
            </a:r>
            <a:r>
              <a:rPr lang="en-US" dirty="0" err="1" smtClean="0"/>
              <a:t>cyclosporin</a:t>
            </a:r>
            <a:r>
              <a:rPr lang="en-US" dirty="0" smtClean="0"/>
              <a:t>, the concomitant use is contraindicated. </a:t>
            </a:r>
          </a:p>
          <a:p>
            <a:endParaRPr lang="en-US" dirty="0" smtClean="0"/>
          </a:p>
          <a:p>
            <a:r>
              <a:rPr lang="en-US" dirty="0" err="1" smtClean="0"/>
              <a:t>Aliskiren</a:t>
            </a:r>
            <a:r>
              <a:rPr lang="en-US" dirty="0" smtClean="0"/>
              <a:t> is a minor substrate of CYP3A4 and, more important, P-glycoprotein</a:t>
            </a:r>
          </a:p>
          <a:p>
            <a:endParaRPr lang="en-US" dirty="0" smtClean="0"/>
          </a:p>
          <a:p>
            <a:r>
              <a:rPr lang="en-US" dirty="0" smtClean="0"/>
              <a:t>Caution should be exercised when </a:t>
            </a:r>
            <a:r>
              <a:rPr lang="en-US" dirty="0" err="1" smtClean="0"/>
              <a:t>aliskiren</a:t>
            </a:r>
            <a:r>
              <a:rPr lang="en-US" dirty="0" smtClean="0"/>
              <a:t> is administered with ketoconazole or </a:t>
            </a:r>
            <a:r>
              <a:rPr lang="en-US" dirty="0" smtClean="0"/>
              <a:t>other </a:t>
            </a:r>
            <a:r>
              <a:rPr lang="en-US" dirty="0" smtClean="0"/>
              <a:t>P-</a:t>
            </a:r>
            <a:r>
              <a:rPr lang="en-US" dirty="0" err="1"/>
              <a:t>G</a:t>
            </a:r>
            <a:r>
              <a:rPr lang="en-US" dirty="0" err="1" smtClean="0"/>
              <a:t>p</a:t>
            </a:r>
            <a:r>
              <a:rPr lang="en-US" dirty="0" smtClean="0"/>
              <a:t> </a:t>
            </a:r>
            <a:r>
              <a:rPr lang="en-US" dirty="0" smtClean="0"/>
              <a:t>inhibitors (</a:t>
            </a:r>
            <a:r>
              <a:rPr lang="en-US" dirty="0" err="1" smtClean="0"/>
              <a:t>itraconazole</a:t>
            </a:r>
            <a:r>
              <a:rPr lang="en-US" dirty="0" smtClean="0"/>
              <a:t>, clarithromycin, </a:t>
            </a:r>
            <a:r>
              <a:rPr lang="en-US" dirty="0" err="1" smtClean="0"/>
              <a:t>telithromycin</a:t>
            </a:r>
            <a:r>
              <a:rPr lang="en-US" dirty="0" smtClean="0"/>
              <a:t>, erythromycin, or </a:t>
            </a:r>
            <a:r>
              <a:rPr lang="en-US" dirty="0" err="1" smtClean="0"/>
              <a:t>amiodarone</a:t>
            </a:r>
            <a:r>
              <a:rPr lang="en-US" dirty="0" smtClean="0"/>
              <a:t>).</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Potential therapeutic roles of </a:t>
            </a:r>
            <a:r>
              <a:rPr lang="en-US" dirty="0" err="1" smtClean="0"/>
              <a:t>aliskiren</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Monotherapy</a:t>
            </a:r>
            <a:r>
              <a:rPr lang="en-US" dirty="0" smtClean="0"/>
              <a:t> for hypertension</a:t>
            </a:r>
          </a:p>
          <a:p>
            <a:r>
              <a:rPr lang="en-US" dirty="0" smtClean="0"/>
              <a:t>Component of combination therapy for hypertension, with a diuretic, a CCB, an ACEI, and/or an ARB</a:t>
            </a:r>
          </a:p>
          <a:p>
            <a:r>
              <a:rPr lang="en-US" dirty="0" smtClean="0"/>
              <a:t>Alternative to ACEIs or ARBs in the management of hypertension and the prevention of organ damage</a:t>
            </a:r>
          </a:p>
          <a:p>
            <a:r>
              <a:rPr lang="en-US" dirty="0" smtClean="0"/>
              <a:t>Alternative to ACEIs in patients with diabetic nephropathy or cardiovascular disease</a:t>
            </a:r>
          </a:p>
          <a:p>
            <a:r>
              <a:rPr lang="en-US" dirty="0" smtClean="0"/>
              <a:t>Use in patients with diabetic nephropathy or in African American hypertensive patients, in whom intra renal </a:t>
            </a:r>
            <a:r>
              <a:rPr lang="en-US" dirty="0" err="1" smtClean="0"/>
              <a:t>angiotensin</a:t>
            </a:r>
            <a:r>
              <a:rPr lang="en-US" dirty="0" smtClean="0"/>
              <a:t> II formation occurs via ACE or non–ACE-dependent pathways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Few and mild side effects</a:t>
            </a:r>
          </a:p>
          <a:p>
            <a:endParaRPr lang="en-US" dirty="0" smtClean="0"/>
          </a:p>
          <a:p>
            <a:r>
              <a:rPr lang="en-US" dirty="0" smtClean="0"/>
              <a:t>Dyspepsia, </a:t>
            </a:r>
            <a:r>
              <a:rPr lang="en-US" dirty="0" err="1" smtClean="0"/>
              <a:t>abd</a:t>
            </a:r>
            <a:r>
              <a:rPr lang="en-US" dirty="0" smtClean="0"/>
              <a:t> discomfort, headache, dizziness, loose stools</a:t>
            </a:r>
          </a:p>
          <a:p>
            <a:endParaRPr lang="en-US" dirty="0" smtClean="0"/>
          </a:p>
          <a:p>
            <a:r>
              <a:rPr lang="en-US" dirty="0" smtClean="0"/>
              <a:t>Acute Hypotension, </a:t>
            </a:r>
            <a:r>
              <a:rPr lang="en-US" dirty="0" err="1" smtClean="0"/>
              <a:t>Hyperkalemia</a:t>
            </a:r>
            <a:r>
              <a:rPr lang="en-US" dirty="0" smtClean="0"/>
              <a:t>, Cough, </a:t>
            </a:r>
            <a:r>
              <a:rPr lang="en-US" dirty="0" err="1" smtClean="0"/>
              <a:t>Angioedema</a:t>
            </a:r>
            <a:r>
              <a:rPr lang="en-US" dirty="0" smtClean="0"/>
              <a:t> and rashes are less frequent</a:t>
            </a:r>
          </a:p>
          <a:p>
            <a:endParaRPr lang="en-US" dirty="0" smtClean="0"/>
          </a:p>
          <a:p>
            <a:r>
              <a:rPr lang="en-US" dirty="0" smtClean="0"/>
              <a:t>Drug is C/I in pregnancy</a:t>
            </a:r>
            <a:endParaRPr lang="en-US" dirty="0"/>
          </a:p>
        </p:txBody>
      </p:sp>
      <p:sp>
        <p:nvSpPr>
          <p:cNvPr id="3" name="Title 2"/>
          <p:cNvSpPr>
            <a:spLocks noGrp="1"/>
          </p:cNvSpPr>
          <p:nvPr>
            <p:ph type="title"/>
          </p:nvPr>
        </p:nvSpPr>
        <p:spPr/>
        <p:txBody>
          <a:bodyPr/>
          <a:lstStyle/>
          <a:p>
            <a:r>
              <a:rPr lang="en-US" dirty="0" smtClean="0"/>
              <a:t>Adverse effects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ALOFT Trial </a:t>
            </a:r>
            <a:endParaRPr lang="en-US" dirty="0" smtClean="0"/>
          </a:p>
          <a:p>
            <a:pPr lvl="1"/>
            <a:r>
              <a:rPr lang="en-US" dirty="0" smtClean="0"/>
              <a:t>Significant decrease in NT-</a:t>
            </a:r>
            <a:r>
              <a:rPr lang="en-US" dirty="0" err="1" smtClean="0"/>
              <a:t>ProBNP</a:t>
            </a:r>
            <a:r>
              <a:rPr lang="en-US" dirty="0" smtClean="0"/>
              <a:t> and Urinary </a:t>
            </a:r>
            <a:r>
              <a:rPr lang="en-US" dirty="0" err="1" smtClean="0"/>
              <a:t>Aldosterone</a:t>
            </a:r>
            <a:r>
              <a:rPr lang="en-US" dirty="0" smtClean="0"/>
              <a:t> excretion</a:t>
            </a:r>
          </a:p>
          <a:p>
            <a:r>
              <a:rPr lang="en-US" b="1" dirty="0" smtClean="0"/>
              <a:t>ASTRONAUT Trial</a:t>
            </a:r>
          </a:p>
          <a:p>
            <a:pPr lvl="1"/>
            <a:r>
              <a:rPr lang="en-US" dirty="0" smtClean="0"/>
              <a:t>In ADHF pts with EF&lt;40% and BNP&gt;400pg/ml and NT-</a:t>
            </a:r>
            <a:r>
              <a:rPr lang="en-US" dirty="0" err="1" smtClean="0"/>
              <a:t>ProBNP</a:t>
            </a:r>
            <a:r>
              <a:rPr lang="en-US" dirty="0" smtClean="0"/>
              <a:t>&gt;1600pg/ml </a:t>
            </a:r>
          </a:p>
          <a:p>
            <a:pPr lvl="1"/>
            <a:r>
              <a:rPr lang="en-US" dirty="0" smtClean="0"/>
              <a:t>No significant difference in Primary endpoint of CV death or HFH was observed at 6mths(p=0.36) or at 12 </a:t>
            </a:r>
            <a:r>
              <a:rPr lang="en-US" dirty="0" err="1" smtClean="0"/>
              <a:t>mths</a:t>
            </a:r>
            <a:r>
              <a:rPr lang="en-US" dirty="0" smtClean="0"/>
              <a:t>(p=0.41)</a:t>
            </a:r>
          </a:p>
          <a:p>
            <a:pPr lvl="1"/>
            <a:r>
              <a:rPr lang="en-US" dirty="0" err="1" smtClean="0"/>
              <a:t>Hyperkalemia</a:t>
            </a:r>
            <a:r>
              <a:rPr lang="en-US" dirty="0" smtClean="0"/>
              <a:t>, </a:t>
            </a:r>
            <a:r>
              <a:rPr lang="en-US" dirty="0" err="1" smtClean="0"/>
              <a:t>Hypotension,Renal</a:t>
            </a:r>
            <a:r>
              <a:rPr lang="en-US" dirty="0" smtClean="0"/>
              <a:t> Dysfunction higher than placebo</a:t>
            </a:r>
            <a:endParaRPr lang="en-US" dirty="0"/>
          </a:p>
        </p:txBody>
      </p:sp>
      <p:sp>
        <p:nvSpPr>
          <p:cNvPr id="3" name="Title 2"/>
          <p:cNvSpPr>
            <a:spLocks noGrp="1"/>
          </p:cNvSpPr>
          <p:nvPr>
            <p:ph type="title"/>
          </p:nvPr>
        </p:nvSpPr>
        <p:spPr/>
        <p:txBody>
          <a:bodyPr/>
          <a:lstStyle/>
          <a:p>
            <a:r>
              <a:rPr lang="en-US" dirty="0" smtClean="0"/>
              <a:t>Trail Evidences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a:srcRect l="50000" t="39240" r="8031" b="15624"/>
          <a:stretch>
            <a:fillRect/>
          </a:stretch>
        </p:blipFill>
        <p:spPr bwMode="auto">
          <a:xfrm>
            <a:off x="609600" y="1855068"/>
            <a:ext cx="7543800" cy="3936132"/>
          </a:xfrm>
          <a:prstGeom prst="rect">
            <a:avLst/>
          </a:prstGeom>
          <a:noFill/>
          <a:ln w="9525">
            <a:noFill/>
            <a:miter lim="800000"/>
            <a:headEnd/>
            <a:tailEnd/>
          </a:ln>
          <a:effectLst/>
        </p:spPr>
      </p:pic>
      <p:sp>
        <p:nvSpPr>
          <p:cNvPr id="5" name="Oval 4"/>
          <p:cNvSpPr/>
          <p:nvPr/>
        </p:nvSpPr>
        <p:spPr>
          <a:xfrm>
            <a:off x="7010400" y="31242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924800" y="34290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54864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657600" y="3733800"/>
            <a:ext cx="152400"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lstStyle/>
          <a:p>
            <a:r>
              <a:rPr lang="en-US" dirty="0" smtClean="0"/>
              <a:t>ATMOSPHERE Trial</a:t>
            </a:r>
          </a:p>
          <a:p>
            <a:pPr lvl="1"/>
            <a:r>
              <a:rPr lang="en-US" dirty="0" err="1" smtClean="0"/>
              <a:t>Aliskerin</a:t>
            </a:r>
            <a:r>
              <a:rPr lang="en-US" dirty="0" smtClean="0"/>
              <a:t> </a:t>
            </a:r>
            <a:r>
              <a:rPr lang="en-US" dirty="0" err="1" smtClean="0"/>
              <a:t>monotherapy</a:t>
            </a:r>
            <a:r>
              <a:rPr lang="en-US" dirty="0" smtClean="0"/>
              <a:t> </a:t>
            </a:r>
            <a:r>
              <a:rPr lang="en-US" dirty="0" err="1" smtClean="0"/>
              <a:t>vs</a:t>
            </a:r>
            <a:r>
              <a:rPr lang="en-US" dirty="0" smtClean="0"/>
              <a:t> </a:t>
            </a:r>
            <a:r>
              <a:rPr lang="en-US" dirty="0" err="1" smtClean="0"/>
              <a:t>Aliskerin+Enalapril</a:t>
            </a:r>
            <a:r>
              <a:rPr lang="en-US" dirty="0" smtClean="0"/>
              <a:t> combination therapy in NYHA II-IV HF pts</a:t>
            </a:r>
          </a:p>
          <a:p>
            <a:pPr lvl="1"/>
            <a:r>
              <a:rPr lang="en-US" dirty="0" smtClean="0"/>
              <a:t>More adv Effects, no increase in benefit</a:t>
            </a:r>
          </a:p>
          <a:p>
            <a:pPr lvl="1"/>
            <a:r>
              <a:rPr lang="en-US" dirty="0" smtClean="0"/>
              <a:t>Non-Inferiority could not be proved</a:t>
            </a:r>
          </a:p>
          <a:p>
            <a:pPr lvl="1"/>
            <a:endParaRPr lang="en-US" dirty="0" smtClean="0"/>
          </a:p>
          <a:p>
            <a:r>
              <a:rPr lang="en-US" dirty="0" smtClean="0"/>
              <a:t>ALTITUDE</a:t>
            </a:r>
          </a:p>
          <a:p>
            <a:pPr lvl="1"/>
            <a:r>
              <a:rPr lang="en-US" dirty="0" smtClean="0"/>
              <a:t>PTS of T2DM, addition of DRI to a background of ACEI/ARB serious A/E with no added CV benefit</a:t>
            </a:r>
          </a:p>
          <a:p>
            <a:pPr lvl="1"/>
            <a:r>
              <a:rPr lang="en-US" dirty="0" smtClean="0"/>
              <a:t>BLACK BOX FDA WARNING for this type of Dual RAAS Blockade</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RAAS INHIBITION IN </a:t>
            </a:r>
            <a:r>
              <a:rPr lang="en-US" dirty="0" err="1" smtClean="0"/>
              <a:t>HFpEF</a:t>
            </a:r>
            <a:endParaRPr lang="en-US" dirty="0"/>
          </a:p>
        </p:txBody>
      </p:sp>
      <p:sp>
        <p:nvSpPr>
          <p:cNvPr id="2" name="Content Placeholder 1"/>
          <p:cNvSpPr>
            <a:spLocks noGrp="1"/>
          </p:cNvSpPr>
          <p:nvPr>
            <p:ph type="subTitle" idx="1"/>
          </p:nvPr>
        </p:nvSpPr>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CHARM Trial- CANDESARTAN</a:t>
            </a:r>
          </a:p>
          <a:p>
            <a:pPr lvl="1"/>
            <a:r>
              <a:rPr lang="en-US" dirty="0" smtClean="0"/>
              <a:t>In </a:t>
            </a:r>
            <a:r>
              <a:rPr lang="en-US" dirty="0" err="1" smtClean="0"/>
              <a:t>HfpEF</a:t>
            </a:r>
            <a:r>
              <a:rPr lang="en-US" dirty="0" smtClean="0"/>
              <a:t>&gt;40% against placebo, fewer pts reached the primary endpoint in </a:t>
            </a:r>
            <a:r>
              <a:rPr lang="en-US" dirty="0" err="1" smtClean="0"/>
              <a:t>candesartan</a:t>
            </a:r>
            <a:r>
              <a:rPr lang="en-US" dirty="0" smtClean="0"/>
              <a:t> </a:t>
            </a:r>
            <a:r>
              <a:rPr lang="en-US" dirty="0" err="1" smtClean="0"/>
              <a:t>grp</a:t>
            </a:r>
            <a:r>
              <a:rPr lang="en-US" dirty="0" smtClean="0"/>
              <a:t>, a finding which reached a statistical significance only after adjustment for differences in baseline characteristics.</a:t>
            </a:r>
          </a:p>
          <a:p>
            <a:pPr lvl="1"/>
            <a:r>
              <a:rPr lang="en-US" dirty="0" smtClean="0"/>
              <a:t>No impact on mortality</a:t>
            </a:r>
          </a:p>
          <a:p>
            <a:pPr lvl="1"/>
            <a:endParaRPr lang="en-US" dirty="0" smtClean="0"/>
          </a:p>
          <a:p>
            <a:r>
              <a:rPr lang="en-US" dirty="0" smtClean="0"/>
              <a:t>I-Preserve-IRBESARTAN</a:t>
            </a:r>
          </a:p>
          <a:p>
            <a:pPr lvl="1"/>
            <a:r>
              <a:rPr lang="en-US" dirty="0" smtClean="0"/>
              <a:t>4128 pts of </a:t>
            </a:r>
            <a:r>
              <a:rPr lang="en-US" dirty="0" err="1" smtClean="0"/>
              <a:t>HFpEF</a:t>
            </a:r>
            <a:r>
              <a:rPr lang="en-US" dirty="0" smtClean="0"/>
              <a:t>&gt;45% in NYHA II,III,IV age </a:t>
            </a:r>
            <a:r>
              <a:rPr lang="en-US" dirty="0" err="1" smtClean="0"/>
              <a:t>grp</a:t>
            </a:r>
            <a:r>
              <a:rPr lang="en-US" dirty="0" smtClean="0"/>
              <a:t> &gt;60yrs</a:t>
            </a:r>
          </a:p>
          <a:p>
            <a:pPr lvl="1"/>
            <a:r>
              <a:rPr lang="en-US" dirty="0" smtClean="0"/>
              <a:t>No effect on the </a:t>
            </a:r>
            <a:r>
              <a:rPr lang="en-US" dirty="0" err="1" smtClean="0"/>
              <a:t>prespecified</a:t>
            </a:r>
            <a:r>
              <a:rPr lang="en-US" dirty="0" smtClean="0"/>
              <a:t> primary or secondary outcomes</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RCTs in </a:t>
            </a:r>
            <a:r>
              <a:rPr lang="en-US" dirty="0" err="1" smtClean="0"/>
              <a:t>HFpEF</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0"/>
            <a:ext cx="8229600" cy="6096000"/>
          </a:xfrm>
        </p:spPr>
        <p:txBody>
          <a:bodyPr>
            <a:normAutofit fontScale="92500" lnSpcReduction="10000"/>
          </a:bodyPr>
          <a:lstStyle/>
          <a:p>
            <a:r>
              <a:rPr lang="en-US" dirty="0" smtClean="0"/>
              <a:t>PEP-CHF Trial-PERINDOPRIL</a:t>
            </a:r>
          </a:p>
          <a:p>
            <a:pPr lvl="1"/>
            <a:r>
              <a:rPr lang="en-US" dirty="0" err="1" smtClean="0"/>
              <a:t>HFpEF</a:t>
            </a:r>
            <a:r>
              <a:rPr lang="en-US" dirty="0" smtClean="0"/>
              <a:t>&gt;45% in &gt;70yrs age </a:t>
            </a:r>
            <a:r>
              <a:rPr lang="en-US" dirty="0" err="1" smtClean="0"/>
              <a:t>grp</a:t>
            </a:r>
            <a:r>
              <a:rPr lang="en-US" dirty="0" smtClean="0"/>
              <a:t>,</a:t>
            </a:r>
          </a:p>
          <a:p>
            <a:pPr lvl="1"/>
            <a:r>
              <a:rPr lang="en-US" dirty="0" smtClean="0"/>
              <a:t>Both </a:t>
            </a:r>
            <a:r>
              <a:rPr lang="en-US" dirty="0" err="1" smtClean="0"/>
              <a:t>enrolllment</a:t>
            </a:r>
            <a:r>
              <a:rPr lang="en-US" dirty="0" smtClean="0"/>
              <a:t> and event rates were lower, cessation of blinded therapy and crossover to open label ACEI in both </a:t>
            </a:r>
            <a:r>
              <a:rPr lang="en-US" dirty="0" err="1" smtClean="0"/>
              <a:t>grps</a:t>
            </a:r>
            <a:endParaRPr lang="en-US" dirty="0" smtClean="0"/>
          </a:p>
          <a:p>
            <a:pPr lvl="1"/>
            <a:r>
              <a:rPr lang="en-US" dirty="0" smtClean="0"/>
              <a:t>These limited the power of the study</a:t>
            </a:r>
          </a:p>
          <a:p>
            <a:pPr lvl="1"/>
            <a:r>
              <a:rPr lang="en-US" dirty="0" smtClean="0"/>
              <a:t>No significant reduction in Primary end point</a:t>
            </a:r>
          </a:p>
          <a:p>
            <a:pPr lvl="1"/>
            <a:endParaRPr lang="en-US" dirty="0" smtClean="0"/>
          </a:p>
          <a:p>
            <a:r>
              <a:rPr lang="en-US" dirty="0" smtClean="0"/>
              <a:t>TOPCAT TRIAL- SPIRONOLACTONE</a:t>
            </a:r>
          </a:p>
          <a:p>
            <a:pPr lvl="1"/>
            <a:r>
              <a:rPr lang="en-US" dirty="0" smtClean="0"/>
              <a:t>Pts with </a:t>
            </a:r>
            <a:r>
              <a:rPr lang="en-US" dirty="0" err="1" smtClean="0"/>
              <a:t>HFpEF</a:t>
            </a:r>
            <a:r>
              <a:rPr lang="en-US" dirty="0" smtClean="0"/>
              <a:t> </a:t>
            </a:r>
            <a:r>
              <a:rPr lang="en-US" dirty="0" err="1" smtClean="0"/>
              <a:t>spironolactone</a:t>
            </a:r>
            <a:r>
              <a:rPr lang="en-US" dirty="0" smtClean="0"/>
              <a:t> did not significantly reduce incidence of Primary outcome of Death or HF Hospitalization</a:t>
            </a:r>
          </a:p>
          <a:p>
            <a:pPr lvl="1"/>
            <a:endParaRPr lang="en-US" dirty="0" smtClean="0"/>
          </a:p>
          <a:p>
            <a:r>
              <a:rPr lang="en-US" dirty="0" smtClean="0"/>
              <a:t>PARAMOUNT-ARNI</a:t>
            </a:r>
          </a:p>
          <a:p>
            <a:pPr lvl="1"/>
            <a:r>
              <a:rPr lang="en-US" dirty="0" err="1" smtClean="0"/>
              <a:t>HFpEF</a:t>
            </a:r>
            <a:r>
              <a:rPr lang="en-US" dirty="0" smtClean="0"/>
              <a:t>&gt;45% in FC-II and III</a:t>
            </a:r>
          </a:p>
          <a:p>
            <a:pPr lvl="1"/>
            <a:r>
              <a:rPr lang="en-US" dirty="0" smtClean="0"/>
              <a:t>Significant reduction in NT-</a:t>
            </a:r>
            <a:r>
              <a:rPr lang="en-US" dirty="0" err="1" smtClean="0"/>
              <a:t>ProBNP</a:t>
            </a:r>
            <a:r>
              <a:rPr lang="en-US" dirty="0" smtClean="0"/>
              <a:t> at 12 weeks, decreased LA volume by 5% at 36 weeks and improved NYHA FC compared to </a:t>
            </a:r>
            <a:r>
              <a:rPr lang="en-US" dirty="0" err="1" smtClean="0"/>
              <a:t>Valsartan</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57800"/>
          </a:xfrm>
        </p:spPr>
        <p:txBody>
          <a:bodyPr>
            <a:normAutofit fontScale="85000" lnSpcReduction="10000"/>
          </a:bodyPr>
          <a:lstStyle/>
          <a:p>
            <a:r>
              <a:rPr lang="en-US" dirty="0" smtClean="0"/>
              <a:t>Important context in these above studies is that these studies were done in relatively well controlled HTN</a:t>
            </a:r>
          </a:p>
          <a:p>
            <a:endParaRPr lang="en-US" dirty="0" smtClean="0"/>
          </a:p>
          <a:p>
            <a:r>
              <a:rPr lang="en-US" dirty="0" smtClean="0"/>
              <a:t>Therefore the results of these studies should not be interpreted to mean that ACEI, ARB and BB do not have an important role in controlling systolic HTN in </a:t>
            </a:r>
            <a:r>
              <a:rPr lang="en-US" dirty="0" err="1" smtClean="0"/>
              <a:t>HFpEF</a:t>
            </a:r>
            <a:endParaRPr lang="en-US" dirty="0" smtClean="0"/>
          </a:p>
          <a:p>
            <a:endParaRPr lang="en-US" dirty="0" smtClean="0"/>
          </a:p>
          <a:p>
            <a:r>
              <a:rPr lang="en-US" dirty="0" smtClean="0"/>
              <a:t>A large observational study showed mortality benefit in </a:t>
            </a:r>
            <a:r>
              <a:rPr lang="en-US" dirty="0" err="1" smtClean="0"/>
              <a:t>HFpEF</a:t>
            </a:r>
            <a:r>
              <a:rPr lang="en-US" dirty="0" smtClean="0"/>
              <a:t> with uncontrolled HTN with RAAS antagonism</a:t>
            </a:r>
          </a:p>
          <a:p>
            <a:endParaRPr lang="en-US" dirty="0" smtClean="0"/>
          </a:p>
          <a:p>
            <a:r>
              <a:rPr lang="en-US" dirty="0" smtClean="0"/>
              <a:t>So RAAS Antagonism- important component of treatment to manage HTN, prevent or reverse LVH, in </a:t>
            </a:r>
            <a:r>
              <a:rPr lang="en-US" dirty="0" err="1" smtClean="0"/>
              <a:t>HFpEF</a:t>
            </a:r>
            <a:endParaRPr lang="en-US" dirty="0"/>
          </a:p>
        </p:txBody>
      </p:sp>
      <p:sp>
        <p:nvSpPr>
          <p:cNvPr id="3" name="Title 2"/>
          <p:cNvSpPr>
            <a:spLocks noGrp="1"/>
          </p:cNvSpPr>
          <p:nvPr>
            <p:ph type="title"/>
          </p:nvPr>
        </p:nvSpPr>
        <p:spPr>
          <a:xfrm>
            <a:off x="457200" y="274638"/>
            <a:ext cx="8229600" cy="868362"/>
          </a:xfrm>
        </p:spPr>
        <p:txBody>
          <a:bodyPr/>
          <a:lstStyle/>
          <a:p>
            <a:r>
              <a:rPr lang="en-US" dirty="0" smtClean="0"/>
              <a:t>RAAS Antagonism in </a:t>
            </a:r>
            <a:r>
              <a:rPr lang="en-US" dirty="0" err="1" smtClean="0"/>
              <a:t>HFpEF</a:t>
            </a:r>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dirty="0" smtClean="0"/>
              <a:t>RAAS INHIBITION IN SYSTEMIC HYPERTENSION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92500"/>
          </a:bodyPr>
          <a:lstStyle/>
          <a:p>
            <a:r>
              <a:rPr lang="en-US" dirty="0" smtClean="0"/>
              <a:t>RAAS inhibitors - the best tolerated of all the Anti HTN drug class</a:t>
            </a:r>
          </a:p>
          <a:p>
            <a:r>
              <a:rPr lang="en-US" dirty="0" smtClean="0"/>
              <a:t>Flat Dose response curve,</a:t>
            </a:r>
          </a:p>
          <a:p>
            <a:r>
              <a:rPr lang="en-US" dirty="0" smtClean="0"/>
              <a:t>ACEI as </a:t>
            </a:r>
            <a:r>
              <a:rPr lang="en-US" dirty="0" err="1" smtClean="0"/>
              <a:t>monotherapy</a:t>
            </a:r>
            <a:r>
              <a:rPr lang="en-US" dirty="0" smtClean="0"/>
              <a:t> less effective in lowering BP in black pts and pts with low </a:t>
            </a:r>
            <a:r>
              <a:rPr lang="en-US" dirty="0" err="1" smtClean="0"/>
              <a:t>renin</a:t>
            </a:r>
            <a:r>
              <a:rPr lang="en-US" dirty="0" smtClean="0"/>
              <a:t> HTN</a:t>
            </a:r>
          </a:p>
          <a:p>
            <a:endParaRPr lang="en-US" dirty="0" smtClean="0"/>
          </a:p>
          <a:p>
            <a:r>
              <a:rPr lang="en-US" dirty="0" smtClean="0"/>
              <a:t>ALLHAT</a:t>
            </a:r>
          </a:p>
          <a:p>
            <a:pPr lvl="1"/>
            <a:r>
              <a:rPr lang="en-US" dirty="0" err="1" smtClean="0"/>
              <a:t>Lisinopril</a:t>
            </a:r>
            <a:r>
              <a:rPr lang="en-US" dirty="0" smtClean="0"/>
              <a:t> ~ </a:t>
            </a:r>
            <a:r>
              <a:rPr lang="en-US" dirty="0" err="1" smtClean="0"/>
              <a:t>Amlodipine</a:t>
            </a:r>
            <a:r>
              <a:rPr lang="en-US" dirty="0" smtClean="0"/>
              <a:t> or </a:t>
            </a:r>
            <a:r>
              <a:rPr lang="en-US" dirty="0" err="1" smtClean="0"/>
              <a:t>Chlorthalidone</a:t>
            </a:r>
            <a:r>
              <a:rPr lang="en-US" dirty="0" smtClean="0"/>
              <a:t> </a:t>
            </a:r>
            <a:r>
              <a:rPr lang="en-US" dirty="0" err="1" smtClean="0"/>
              <a:t>monotherapy</a:t>
            </a:r>
            <a:endParaRPr lang="en-US" dirty="0" smtClean="0"/>
          </a:p>
          <a:p>
            <a:r>
              <a:rPr lang="en-US" dirty="0" smtClean="0"/>
              <a:t>AASK Trial</a:t>
            </a:r>
          </a:p>
          <a:p>
            <a:pPr lvl="1"/>
            <a:r>
              <a:rPr lang="en-US" dirty="0" smtClean="0"/>
              <a:t>ACEI and ARBs –become the first line Anti-HTN Therapy for pts with Diabetic and Non Diabetic CKD</a:t>
            </a:r>
          </a:p>
          <a:p>
            <a:pPr lvl="1"/>
            <a:r>
              <a:rPr lang="en-US" dirty="0" smtClean="0"/>
              <a:t>But evidence has shown that RAAS inhibition provide superior renal protection than other drugs in only </a:t>
            </a:r>
            <a:r>
              <a:rPr lang="en-US" dirty="0" err="1" smtClean="0"/>
              <a:t>Proteinuric</a:t>
            </a:r>
            <a:r>
              <a:rPr lang="en-US" dirty="0" smtClean="0"/>
              <a:t> CKD</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lnSpcReduction="10000"/>
          </a:bodyPr>
          <a:lstStyle/>
          <a:p>
            <a:r>
              <a:rPr lang="en-US" dirty="0" smtClean="0"/>
              <a:t>ONTARGET _TELMISARTAN</a:t>
            </a:r>
          </a:p>
          <a:p>
            <a:pPr lvl="1"/>
            <a:r>
              <a:rPr lang="en-US" dirty="0" smtClean="0"/>
              <a:t>Pts with Vascular Disease or high risk DM without Heart Failure</a:t>
            </a:r>
          </a:p>
          <a:p>
            <a:pPr lvl="1"/>
            <a:r>
              <a:rPr lang="en-US" dirty="0" err="1" smtClean="0"/>
              <a:t>Telmisartan</a:t>
            </a:r>
            <a:r>
              <a:rPr lang="en-US" dirty="0" smtClean="0"/>
              <a:t> was equivalent to </a:t>
            </a:r>
            <a:r>
              <a:rPr lang="en-US" dirty="0" err="1" smtClean="0"/>
              <a:t>Ramipril</a:t>
            </a:r>
            <a:r>
              <a:rPr lang="en-US" dirty="0" smtClean="0"/>
              <a:t> and was </a:t>
            </a:r>
            <a:r>
              <a:rPr lang="en-US" dirty="0" err="1" smtClean="0"/>
              <a:t>a/w</a:t>
            </a:r>
            <a:r>
              <a:rPr lang="en-US" dirty="0" smtClean="0"/>
              <a:t> less </a:t>
            </a:r>
            <a:r>
              <a:rPr lang="en-US" dirty="0" err="1" smtClean="0"/>
              <a:t>Angioedema</a:t>
            </a:r>
            <a:endParaRPr lang="en-US" dirty="0" smtClean="0"/>
          </a:p>
          <a:p>
            <a:pPr lvl="1"/>
            <a:r>
              <a:rPr lang="en-US" dirty="0" smtClean="0"/>
              <a:t>Combination of both was </a:t>
            </a:r>
            <a:r>
              <a:rPr lang="en-US" dirty="0" err="1" smtClean="0"/>
              <a:t>a/w</a:t>
            </a:r>
            <a:r>
              <a:rPr lang="en-US" dirty="0" smtClean="0"/>
              <a:t> more adv effects without any increase in benefit</a:t>
            </a:r>
          </a:p>
          <a:p>
            <a:pPr lvl="1"/>
            <a:endParaRPr lang="en-US" dirty="0" smtClean="0"/>
          </a:p>
          <a:p>
            <a:r>
              <a:rPr lang="en-US" dirty="0" smtClean="0"/>
              <a:t>ALDOSTERONE ANTAGONISM IN RESISTANT HTN</a:t>
            </a:r>
          </a:p>
          <a:p>
            <a:pPr lvl="1"/>
            <a:r>
              <a:rPr lang="en-US" dirty="0" smtClean="0"/>
              <a:t>Low dose </a:t>
            </a:r>
            <a:r>
              <a:rPr lang="en-US" dirty="0" err="1" smtClean="0"/>
              <a:t>Spironolactone</a:t>
            </a:r>
            <a:r>
              <a:rPr lang="en-US" dirty="0" smtClean="0"/>
              <a:t>(12.5-100mg/d) is widely recommended as effective add on</a:t>
            </a:r>
          </a:p>
          <a:p>
            <a:pPr lvl="1"/>
            <a:r>
              <a:rPr lang="en-US" dirty="0" smtClean="0"/>
              <a:t>The recommendation is based only on a small single site series and post hoc analysis of ASCOT</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lstStyle/>
          <a:p>
            <a:r>
              <a:rPr lang="en-US" dirty="0" smtClean="0"/>
              <a:t>Pts with Pre HTN</a:t>
            </a:r>
          </a:p>
          <a:p>
            <a:pPr lvl="1"/>
            <a:r>
              <a:rPr lang="en-US" dirty="0" smtClean="0"/>
              <a:t>TROPHY</a:t>
            </a:r>
            <a:r>
              <a:rPr lang="en-US" dirty="0" smtClean="0">
                <a:sym typeface="Wingdings" pitchFamily="2" charset="2"/>
              </a:rPr>
              <a:t> Treatment of </a:t>
            </a:r>
            <a:r>
              <a:rPr lang="en-US" dirty="0" err="1" smtClean="0">
                <a:sym typeface="Wingdings" pitchFamily="2" charset="2"/>
              </a:rPr>
              <a:t>PreHTN</a:t>
            </a:r>
            <a:r>
              <a:rPr lang="en-US" dirty="0" smtClean="0">
                <a:sym typeface="Wingdings" pitchFamily="2" charset="2"/>
              </a:rPr>
              <a:t> with an ARB superimposed on Lifestyle can postpone Stage 1 HTN</a:t>
            </a:r>
          </a:p>
          <a:p>
            <a:pPr lvl="1"/>
            <a:endParaRPr lang="en-US" dirty="0" smtClean="0">
              <a:sym typeface="Wingdings" pitchFamily="2" charset="2"/>
            </a:endParaRPr>
          </a:p>
          <a:p>
            <a:r>
              <a:rPr lang="en-US" dirty="0" smtClean="0">
                <a:sym typeface="Wingdings" pitchFamily="2" charset="2"/>
              </a:rPr>
              <a:t>HTN with LVH</a:t>
            </a:r>
          </a:p>
          <a:p>
            <a:pPr lvl="1"/>
            <a:r>
              <a:rPr lang="en-US" dirty="0" smtClean="0">
                <a:sym typeface="Wingdings" pitchFamily="2" charset="2"/>
              </a:rPr>
              <a:t>LIFE –LOSARTAN</a:t>
            </a:r>
          </a:p>
          <a:p>
            <a:pPr lvl="1"/>
            <a:r>
              <a:rPr lang="en-US" dirty="0" smtClean="0">
                <a:sym typeface="Wingdings" pitchFamily="2" charset="2"/>
              </a:rPr>
              <a:t>Exclusively enrolled ECG confirmed LVH showed superiority of an ARB/HCTZ based regimen over a BB/HCTZ regimen for regression of LVH and Prevention of CV events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PROGRESS</a:t>
            </a:r>
          </a:p>
          <a:p>
            <a:pPr lvl="1"/>
            <a:r>
              <a:rPr lang="en-US" dirty="0" err="1" smtClean="0"/>
              <a:t>Perindopril</a:t>
            </a:r>
            <a:r>
              <a:rPr lang="en-US" dirty="0" smtClean="0"/>
              <a:t> in survivors of Ischemic/</a:t>
            </a:r>
            <a:r>
              <a:rPr lang="en-US" dirty="0" err="1" smtClean="0"/>
              <a:t>Hmgic</a:t>
            </a:r>
            <a:r>
              <a:rPr lang="en-US" dirty="0" smtClean="0"/>
              <a:t> Stroke, OP reduction of ~12mmSBP with combination of </a:t>
            </a:r>
            <a:r>
              <a:rPr lang="en-US" dirty="0" err="1" smtClean="0"/>
              <a:t>Indapamide</a:t>
            </a:r>
            <a:r>
              <a:rPr lang="en-US" dirty="0" smtClean="0"/>
              <a:t> reduced the relative risk for </a:t>
            </a:r>
          </a:p>
          <a:p>
            <a:pPr lvl="2"/>
            <a:r>
              <a:rPr lang="en-US" dirty="0" smtClean="0"/>
              <a:t>Recurrent Ischemic Stroke by 36%</a:t>
            </a:r>
          </a:p>
          <a:p>
            <a:pPr lvl="2"/>
            <a:r>
              <a:rPr lang="en-US" dirty="0" smtClean="0"/>
              <a:t>Recurrent </a:t>
            </a:r>
            <a:r>
              <a:rPr lang="en-US" dirty="0" err="1" smtClean="0"/>
              <a:t>Hmgic</a:t>
            </a:r>
            <a:r>
              <a:rPr lang="en-US" dirty="0" smtClean="0"/>
              <a:t> Stroke by 76%</a:t>
            </a:r>
          </a:p>
          <a:p>
            <a:r>
              <a:rPr lang="en-US" dirty="0" smtClean="0"/>
              <a:t>PROFESS</a:t>
            </a:r>
          </a:p>
          <a:p>
            <a:pPr lvl="1"/>
            <a:r>
              <a:rPr lang="en-US" dirty="0" smtClean="0"/>
              <a:t>Pts of Ischemic Stroke no statistical benefit was found when SBP was reduced by~4mmHg with </a:t>
            </a:r>
            <a:r>
              <a:rPr lang="en-US" dirty="0" err="1" smtClean="0"/>
              <a:t>Telmisartan</a:t>
            </a:r>
            <a:r>
              <a:rPr lang="en-US" dirty="0" smtClean="0"/>
              <a:t> </a:t>
            </a:r>
            <a:r>
              <a:rPr lang="en-US" dirty="0" err="1" smtClean="0"/>
              <a:t>monotherapy</a:t>
            </a:r>
            <a:r>
              <a:rPr lang="en-US" dirty="0" smtClean="0"/>
              <a:t> compared to Placebo</a:t>
            </a:r>
            <a:endParaRPr lang="en-US" dirty="0"/>
          </a:p>
        </p:txBody>
      </p:sp>
      <p:sp>
        <p:nvSpPr>
          <p:cNvPr id="3" name="Title 2"/>
          <p:cNvSpPr>
            <a:spLocks noGrp="1"/>
          </p:cNvSpPr>
          <p:nvPr>
            <p:ph type="title"/>
          </p:nvPr>
        </p:nvSpPr>
        <p:spPr/>
        <p:txBody>
          <a:bodyPr>
            <a:normAutofit fontScale="90000"/>
          </a:bodyPr>
          <a:lstStyle/>
          <a:p>
            <a:r>
              <a:rPr lang="en-US" dirty="0" smtClean="0"/>
              <a:t>Reduction of BP for Secondary </a:t>
            </a:r>
            <a:r>
              <a:rPr lang="en-US" dirty="0" err="1" smtClean="0"/>
              <a:t>Prevn</a:t>
            </a:r>
            <a:r>
              <a:rPr lang="en-US" dirty="0" smtClean="0"/>
              <a:t> of STROKE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2004</TotalTime>
  <Words>5678</Words>
  <Application>Microsoft Office PowerPoint</Application>
  <PresentationFormat>On-screen Show (4:3)</PresentationFormat>
  <Paragraphs>738</Paragraphs>
  <Slides>120</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120</vt:i4>
      </vt:variant>
    </vt:vector>
  </HeadingPairs>
  <TitlesOfParts>
    <vt:vector size="128" baseType="lpstr">
      <vt:lpstr>Arial</vt:lpstr>
      <vt:lpstr>Calibri</vt:lpstr>
      <vt:lpstr>Lucida Sans Unicode</vt:lpstr>
      <vt:lpstr>Verdana</vt:lpstr>
      <vt:lpstr>Wingdings</vt:lpstr>
      <vt:lpstr>Wingdings 2</vt:lpstr>
      <vt:lpstr>Wingdings 3</vt:lpstr>
      <vt:lpstr>Concourse</vt:lpstr>
      <vt:lpstr>DRUGS ACTING ON RAAS</vt:lpstr>
      <vt:lpstr>SYNOPSIS</vt:lpstr>
      <vt:lpstr>The Renin Angiotensin Aldosterone System (RAAS) </vt:lpstr>
      <vt:lpstr>PowerPoint Presentation</vt:lpstr>
      <vt:lpstr>PowerPoint Presentation</vt:lpstr>
      <vt:lpstr>PowerPoint Presentation</vt:lpstr>
      <vt:lpstr>DRUGS AFFECTING PRA</vt:lpstr>
      <vt:lpstr>RAAS INHIBITORS… WHICH ACTS WHERE..??</vt:lpstr>
      <vt:lpstr>PowerPoint Presentation</vt:lpstr>
      <vt:lpstr>DRUGS ACTING ON RAAS</vt:lpstr>
      <vt:lpstr>ACE INHIBITORS</vt:lpstr>
      <vt:lpstr>History of ACEI</vt:lpstr>
      <vt:lpstr>PowerPoint Presentation</vt:lpstr>
      <vt:lpstr>PowerPoint Presentation</vt:lpstr>
      <vt:lpstr>PowerPoint Presentation</vt:lpstr>
      <vt:lpstr>CLASSIFICATION </vt:lpstr>
      <vt:lpstr>ACEI – salient features</vt:lpstr>
      <vt:lpstr>PowerPoint Presentation</vt:lpstr>
      <vt:lpstr>ACEI - Pharmacokinetics</vt:lpstr>
      <vt:lpstr>PowerPoint Presentation</vt:lpstr>
      <vt:lpstr>PowerPoint Presentation</vt:lpstr>
      <vt:lpstr>PowerPoint Presentation</vt:lpstr>
      <vt:lpstr>Pharmacogenomics </vt:lpstr>
      <vt:lpstr>ACEI – salient features</vt:lpstr>
      <vt:lpstr>ACEI- hemodynamic effects</vt:lpstr>
      <vt:lpstr>PowerPoint Presentation</vt:lpstr>
      <vt:lpstr>INDICATIONS OF ACEI</vt:lpstr>
      <vt:lpstr>ACEI in Chronic HF</vt:lpstr>
      <vt:lpstr>Adverse effects</vt:lpstr>
      <vt:lpstr>PowerPoint Presentation</vt:lpstr>
      <vt:lpstr>Angioedema</vt:lpstr>
      <vt:lpstr>PowerPoint Presentation</vt:lpstr>
      <vt:lpstr>PowerPoint Presentation</vt:lpstr>
      <vt:lpstr>PowerPoint Presentation</vt:lpstr>
      <vt:lpstr> Interactions</vt:lpstr>
      <vt:lpstr>Contraindications </vt:lpstr>
      <vt:lpstr>Trial evidence in HF and Post MI</vt:lpstr>
      <vt:lpstr>PowerPoint Presentation</vt:lpstr>
      <vt:lpstr>PowerPoint Presentation</vt:lpstr>
      <vt:lpstr>PowerPoint Presentation</vt:lpstr>
      <vt:lpstr>ANGIOTENSIN RECEPTOR BLOCKERS</vt:lpstr>
      <vt:lpstr>How are they different from ACEI ?</vt:lpstr>
      <vt:lpstr>PowerPoint Presentation</vt:lpstr>
      <vt:lpstr>PowerPoint Presentation</vt:lpstr>
      <vt:lpstr>PowerPoint Presentation</vt:lpstr>
      <vt:lpstr>PowerPoint Presentation</vt:lpstr>
      <vt:lpstr>PowerPoint Presentation</vt:lpstr>
      <vt:lpstr>PowerPoint Presentation</vt:lpstr>
      <vt:lpstr>ARBs in HF</vt:lpstr>
      <vt:lpstr>ARB Trial evidences</vt:lpstr>
      <vt:lpstr>PowerPoint Presentation</vt:lpstr>
      <vt:lpstr>PowerPoint Presentation</vt:lpstr>
      <vt:lpstr>Other effects of ARBs </vt:lpstr>
      <vt:lpstr>Benefits of Inverse agonism</vt:lpstr>
      <vt:lpstr>Benefits of inverse agonism</vt:lpstr>
      <vt:lpstr>Anti platelet effects</vt:lpstr>
      <vt:lpstr>Anti inflammatory effects</vt:lpstr>
      <vt:lpstr>Anti inflammatory effects</vt:lpstr>
      <vt:lpstr>Decrease in uric acid levels</vt:lpstr>
      <vt:lpstr>ACEI + ARB ???</vt:lpstr>
      <vt:lpstr>PowerPoint Presentation</vt:lpstr>
      <vt:lpstr>ALDOSTERONE ANTAGONISTS</vt:lpstr>
      <vt:lpstr>Role of aldosterone in CV disease</vt:lpstr>
      <vt:lpstr>Deleterious effects of aldosterone</vt:lpstr>
      <vt:lpstr>SPIRONOLACTONE</vt:lpstr>
      <vt:lpstr>Pharmacokinetics</vt:lpstr>
      <vt:lpstr>Interactions</vt:lpstr>
      <vt:lpstr>Adverse effects</vt:lpstr>
      <vt:lpstr>Spironolactone bodies</vt:lpstr>
      <vt:lpstr>EPLERENONE</vt:lpstr>
      <vt:lpstr>PowerPoint Presentation</vt:lpstr>
      <vt:lpstr>PowerPoint Presentation</vt:lpstr>
      <vt:lpstr>AA IN HF</vt:lpstr>
      <vt:lpstr>Trials and Dosages</vt:lpstr>
      <vt:lpstr>Trial evidences in HF</vt:lpstr>
      <vt:lpstr>PowerPoint Presentation</vt:lpstr>
      <vt:lpstr>PowerPoint Presentation</vt:lpstr>
      <vt:lpstr>DIRECT RENIN INHIBITORS</vt:lpstr>
      <vt:lpstr>Purpose of DRI</vt:lpstr>
      <vt:lpstr>DRI- Historical aspects</vt:lpstr>
      <vt:lpstr>Aliskiren </vt:lpstr>
      <vt:lpstr>ALISKIREN named after ALICE HUXLEY</vt:lpstr>
      <vt:lpstr>Aliskerin</vt:lpstr>
      <vt:lpstr>PowerPoint Presentation</vt:lpstr>
      <vt:lpstr>Pharmacokinetics</vt:lpstr>
      <vt:lpstr>Drug interactions</vt:lpstr>
      <vt:lpstr>Potential therapeutic roles of aliskiren</vt:lpstr>
      <vt:lpstr>Adverse effects</vt:lpstr>
      <vt:lpstr>Trail Evidences</vt:lpstr>
      <vt:lpstr>PowerPoint Presentation</vt:lpstr>
      <vt:lpstr>RAAS INHIBITION IN HFpEF</vt:lpstr>
      <vt:lpstr>RCTs in HFpEF</vt:lpstr>
      <vt:lpstr>PowerPoint Presentation</vt:lpstr>
      <vt:lpstr>RAAS Antagonism in HFpEF</vt:lpstr>
      <vt:lpstr>RAAS INHIBITION IN SYSTEMIC HYPERTENSION</vt:lpstr>
      <vt:lpstr>PowerPoint Presentation</vt:lpstr>
      <vt:lpstr>PowerPoint Presentation</vt:lpstr>
      <vt:lpstr>PowerPoint Presentation</vt:lpstr>
      <vt:lpstr>Reduction of BP for Secondary Prevn of STROKE</vt:lpstr>
      <vt:lpstr>RAAS ANTAGONISM in POST MI Pts</vt:lpstr>
      <vt:lpstr>STEMI</vt:lpstr>
      <vt:lpstr>PowerPoint Presentation</vt:lpstr>
      <vt:lpstr>PowerPoint Presentation</vt:lpstr>
      <vt:lpstr>PowerPoint Presentation</vt:lpstr>
      <vt:lpstr>Recommendations</vt:lpstr>
      <vt:lpstr>Some new concepts in ACE inhibition</vt:lpstr>
      <vt:lpstr>Some new concepts in ACE inhibition</vt:lpstr>
      <vt:lpstr>Omapatrilat </vt:lpstr>
      <vt:lpstr>Omapatrilat  - trials</vt:lpstr>
      <vt:lpstr>IMPRESS randomised trial</vt:lpstr>
      <vt:lpstr>Sacubitril- ARNI</vt:lpstr>
      <vt:lpstr>PowerPoint Presentation</vt:lpstr>
      <vt:lpstr>New therapeutic pathways in RAAS Inhibition</vt:lpstr>
      <vt:lpstr>THE PRO-RENIN CONCEPT</vt:lpstr>
      <vt:lpstr>PowerPoint Presentation</vt:lpstr>
      <vt:lpstr>Biased AT1 receptor blockade</vt:lpstr>
      <vt:lpstr>Novel therapies</vt:lpstr>
      <vt:lpstr>Novel therapies</vt:lpstr>
      <vt:lpstr>Latest in queue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DRUGS ACTING ON RAAS</dc:title>
  <dc:creator>sss</dc:creator>
  <cp:lastModifiedBy>DELL</cp:lastModifiedBy>
  <cp:revision>156</cp:revision>
  <dcterms:created xsi:type="dcterms:W3CDTF">2006-08-16T00:00:00Z</dcterms:created>
  <dcterms:modified xsi:type="dcterms:W3CDTF">2016-11-01T04:02:37Z</dcterms:modified>
</cp:coreProperties>
</file>